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58" r:id="rId5"/>
    <p:sldId id="262" r:id="rId6"/>
    <p:sldId id="259" r:id="rId7"/>
    <p:sldId id="260"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757"/>
    <a:srgbClr val="99CC00"/>
    <a:srgbClr val="53A9FF"/>
    <a:srgbClr val="FF5A33"/>
    <a:srgbClr val="FFFF79"/>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6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12/11/2013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12/11/2013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12/11/2013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12/11/2013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12/11/2013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12/11/2013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12/11/2013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www.youtube.com/watch?v=DSwXEBdyhJk&amp;feature=youtu.be"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proiecte.isjiasi@yahoo.com" TargetMode="External"/><Relationship Id="rId2" Type="http://schemas.openxmlformats.org/officeDocument/2006/relationships/hyperlink" Target="http://www.ziaruldeiasi.ro/invatamant/85-000-de-euro-pentru-trei-licee-din-iasi-care-deruleaza-un-parteneriat-pentru-invatare~ni8o2c"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proiecte.isjiasi@yahoo.com" TargetMode="External"/><Relationship Id="rId7" Type="http://schemas.openxmlformats.org/officeDocument/2006/relationships/image" Target="../media/image13.png"/><Relationship Id="rId2" Type="http://schemas.openxmlformats.org/officeDocument/2006/relationships/hyperlink" Target="http://prezi.com/mifjy-wql6ts/montesori-project/" TargetMode="External"/><Relationship Id="rId1" Type="http://schemas.openxmlformats.org/officeDocument/2006/relationships/slideLayout" Target="../slideLayouts/slideLayout10.xml"/><Relationship Id="rId6" Type="http://schemas.openxmlformats.org/officeDocument/2006/relationships/hyperlink" Target="http://www.ziaruldeiasi.ro/invatamant/85-000-de-euro-pentru-trei-licee-din-iasi-care-deruleaza-un-parteneriat-pentru-invatare~ni8o2c" TargetMode="External"/><Relationship Id="rId5" Type="http://schemas.openxmlformats.org/officeDocument/2006/relationships/hyperlink" Target="http://www.youtube.com/watch?v=95k1nqpNTbQ&amp;feature=youtu.be" TargetMode="External"/><Relationship Id="rId10" Type="http://schemas.openxmlformats.org/officeDocument/2006/relationships/image" Target="../media/image14.png"/><Relationship Id="rId4" Type="http://schemas.openxmlformats.org/officeDocument/2006/relationships/hyperlink" Target="http://www.youtube.com/watch?v=DSwXEBdyhJk&amp;feature=youtu.be" TargetMode="Externa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259" y="432245"/>
            <a:ext cx="10953482" cy="1828800"/>
          </a:xfrm>
        </p:spPr>
        <p:txBody>
          <a:bodyPr>
            <a:normAutofit/>
          </a:bodyPr>
          <a:lstStyle/>
          <a:p>
            <a:pPr algn="ctr"/>
            <a:r>
              <a:rPr lang="en-US" sz="4800" dirty="0" smtClean="0">
                <a:latin typeface="Algerian" panose="04020705040A02060702" pitchFamily="82" charset="0"/>
                <a:cs typeface="AngsanaUPC" panose="02020603050405020304" pitchFamily="18" charset="-34"/>
              </a:rPr>
              <a:t>MOMA – </a:t>
            </a:r>
            <a:r>
              <a:rPr lang="en-US" sz="4800" dirty="0" err="1" smtClean="0">
                <a:latin typeface="Algerian" panose="04020705040A02060702" pitchFamily="82" charset="0"/>
                <a:cs typeface="AngsanaUPC" panose="02020603050405020304" pitchFamily="18" charset="-34"/>
              </a:rPr>
              <a:t>MoNTESSORI</a:t>
            </a:r>
            <a:r>
              <a:rPr lang="en-US" sz="4800" dirty="0" smtClean="0">
                <a:latin typeface="Algerian" panose="04020705040A02060702" pitchFamily="82" charset="0"/>
                <a:cs typeface="AngsanaUPC" panose="02020603050405020304" pitchFamily="18" charset="-34"/>
              </a:rPr>
              <a:t> Method for Orienting and Motivating Adults</a:t>
            </a:r>
            <a:endParaRPr lang="en-US" sz="4800" dirty="0">
              <a:latin typeface="Algerian" panose="04020705040A02060702" pitchFamily="82" charset="0"/>
              <a:cs typeface="AngsanaUPC" panose="02020603050405020304" pitchFamily="18" charset="-34"/>
            </a:endParaRPr>
          </a:p>
        </p:txBody>
      </p:sp>
      <p:pic>
        <p:nvPicPr>
          <p:cNvPr id="5" name="Picture 4"/>
          <p:cNvPicPr>
            <a:picLocks noChangeAspect="1"/>
          </p:cNvPicPr>
          <p:nvPr/>
        </p:nvPicPr>
        <p:blipFill>
          <a:blip r:embed="rId2"/>
          <a:stretch>
            <a:fillRect/>
          </a:stretch>
        </p:blipFill>
        <p:spPr>
          <a:xfrm>
            <a:off x="8631959" y="2354760"/>
            <a:ext cx="1076092" cy="892023"/>
          </a:xfrm>
          <a:prstGeom prst="rect">
            <a:avLst/>
          </a:prstGeom>
        </p:spPr>
      </p:pic>
      <p:sp>
        <p:nvSpPr>
          <p:cNvPr id="6" name="Rectangle 5"/>
          <p:cNvSpPr/>
          <p:nvPr/>
        </p:nvSpPr>
        <p:spPr>
          <a:xfrm>
            <a:off x="3823486" y="2354760"/>
            <a:ext cx="4545027" cy="369332"/>
          </a:xfrm>
          <a:prstGeom prst="rect">
            <a:avLst/>
          </a:prstGeom>
        </p:spPr>
        <p:txBody>
          <a:bodyPr wrap="none">
            <a:spAutoFit/>
          </a:bodyPr>
          <a:lstStyle/>
          <a:p>
            <a:pPr algn="ctr"/>
            <a:r>
              <a:rPr lang="en-GB" sz="1400" cap="small" dirty="0">
                <a:solidFill>
                  <a:srgbClr val="99CC00"/>
                </a:solidFill>
                <a:latin typeface="Times New Roman" panose="02020603050405020304" pitchFamily="18" charset="0"/>
                <a:ea typeface="Times New Roman" panose="02020603050405020304" pitchFamily="18" charset="0"/>
              </a:rPr>
              <a:t>Project n. 527800-LLP-1-2012-1-IT-GRUNDTVIG-GMP</a:t>
            </a:r>
            <a:r>
              <a:rPr lang="en-GB" cap="small" dirty="0">
                <a:solidFill>
                  <a:srgbClr val="99CC00"/>
                </a:solidFill>
                <a:latin typeface="Times New Roman" panose="02020603050405020304" pitchFamily="18" charset="0"/>
                <a:ea typeface="Times New Roman" panose="02020603050405020304" pitchFamily="18" charset="0"/>
              </a:rPr>
              <a:t>)</a:t>
            </a:r>
            <a:endParaRPr lang="en-US" cap="small" dirty="0">
              <a:solidFill>
                <a:srgbClr val="99CC00"/>
              </a:solidFill>
              <a:effectLst/>
              <a:latin typeface="Times New Roman" panose="02020603050405020304" pitchFamily="18" charset="0"/>
              <a:ea typeface="Times New Roman" panose="02020603050405020304" pitchFamily="18" charset="0"/>
            </a:endParaRPr>
          </a:p>
        </p:txBody>
      </p:sp>
      <p:sp>
        <p:nvSpPr>
          <p:cNvPr id="7" name="Rectangle 6"/>
          <p:cNvSpPr>
            <a:spLocks noChangeArrowheads="1"/>
          </p:cNvSpPr>
          <p:nvPr/>
        </p:nvSpPr>
        <p:spPr bwMode="auto">
          <a:xfrm>
            <a:off x="5920248" y="5648441"/>
            <a:ext cx="6499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5A33"/>
                </a:solidFill>
                <a:effectLst/>
                <a:latin typeface="Arial" panose="020B0604020202020204" pitchFamily="34" charset="0"/>
                <a:ea typeface="Times New Roman" panose="02020603050405020304" pitchFamily="18" charset="0"/>
              </a:rPr>
              <a:t>Technical College of Transports and Constructions Iasi</a:t>
            </a:r>
            <a:endParaRPr kumimoji="0" lang="en-US" sz="1400" b="1" i="0" u="none" strike="noStrike" cap="none" normalizeH="0" baseline="0" dirty="0" smtClean="0">
              <a:ln>
                <a:noFill/>
              </a:ln>
              <a:solidFill>
                <a:srgbClr val="FF5A33"/>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5A33"/>
                </a:solidFill>
                <a:effectLst/>
                <a:latin typeface="Arial" panose="020B0604020202020204" pitchFamily="34" charset="0"/>
                <a:ea typeface="Times New Roman" panose="02020603050405020304" pitchFamily="18" charset="0"/>
              </a:rPr>
              <a:t>Romania</a:t>
            </a:r>
            <a:endParaRPr kumimoji="0" lang="en-GB" sz="1400" b="1" i="0" u="none" strike="noStrike" cap="none" normalizeH="0" baseline="0" dirty="0" smtClean="0">
              <a:ln>
                <a:noFill/>
              </a:ln>
              <a:solidFill>
                <a:srgbClr val="FF5A33"/>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5322" y="4837043"/>
            <a:ext cx="716855" cy="7176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38774" y="3899477"/>
            <a:ext cx="6029739" cy="1415772"/>
          </a:xfrm>
          <a:prstGeom prst="rect">
            <a:avLst/>
          </a:prstGeom>
          <a:noFill/>
        </p:spPr>
        <p:txBody>
          <a:bodyPr wrap="square" rtlCol="0">
            <a:spAutoFit/>
          </a:bodyPr>
          <a:lstStyle/>
          <a:p>
            <a:pPr algn="ctr"/>
            <a:r>
              <a:rPr lang="en-US" sz="3600" dirty="0" smtClean="0">
                <a:solidFill>
                  <a:srgbClr val="FFFF79"/>
                </a:solidFill>
                <a:latin typeface="Algerian" panose="04020705040A02060702" pitchFamily="82" charset="0"/>
              </a:rPr>
              <a:t>NATIONAL  dissemination progress report</a:t>
            </a:r>
          </a:p>
          <a:p>
            <a:pPr algn="ctr"/>
            <a:r>
              <a:rPr lang="en-US" sz="1400" dirty="0" smtClean="0">
                <a:solidFill>
                  <a:srgbClr val="FFFF79"/>
                </a:solidFill>
                <a:latin typeface="Algerian" panose="04020705040A02060702" pitchFamily="82" charset="0"/>
              </a:rPr>
              <a:t>December 11-12, 2013</a:t>
            </a:r>
            <a:endParaRPr lang="en-US" sz="1400" dirty="0">
              <a:solidFill>
                <a:srgbClr val="FFFF79"/>
              </a:solidFill>
              <a:latin typeface="Algerian" panose="04020705040A02060702" pitchFamily="82"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9599" y="2605433"/>
            <a:ext cx="132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821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67604"/>
            <a:ext cx="11620500" cy="5993608"/>
          </a:xfrm>
        </p:spPr>
        <p:txBody>
          <a:bodyPr>
            <a:normAutofit/>
          </a:bodyPr>
          <a:lstStyle/>
          <a:p>
            <a:pPr marL="0" indent="0">
              <a:buNone/>
            </a:pPr>
            <a:r>
              <a:rPr lang="en-US" sz="2000" b="1" dirty="0">
                <a:solidFill>
                  <a:srgbClr val="FF7757"/>
                </a:solidFill>
              </a:rPr>
              <a:t>2. </a:t>
            </a:r>
            <a:r>
              <a:rPr lang="ro-RO" sz="2000" b="1" i="1" dirty="0">
                <a:solidFill>
                  <a:srgbClr val="FF7757"/>
                </a:solidFill>
              </a:rPr>
              <a:t>Teacher’s Council</a:t>
            </a:r>
            <a:r>
              <a:rPr lang="en-US" sz="2000" b="1" i="1" dirty="0">
                <a:solidFill>
                  <a:srgbClr val="FF7757"/>
                </a:solidFill>
              </a:rPr>
              <a:t> </a:t>
            </a:r>
            <a:r>
              <a:rPr lang="en-US" sz="2000" b="1" i="1" dirty="0">
                <a:solidFill>
                  <a:srgbClr val="99CC00"/>
                </a:solidFill>
              </a:rPr>
              <a:t>- April, 18 2014 - Technical College of Transports, Iasi – RO – </a:t>
            </a:r>
            <a:r>
              <a:rPr lang="en-US" sz="2000" b="1" i="1" dirty="0" err="1">
                <a:solidFill>
                  <a:srgbClr val="99CC00"/>
                </a:solidFill>
              </a:rPr>
              <a:t>Mediatech</a:t>
            </a:r>
            <a:endParaRPr lang="en-US" sz="2000" b="1" i="1" dirty="0">
              <a:solidFill>
                <a:srgbClr val="99CC00"/>
              </a:solidFill>
            </a:endParaRPr>
          </a:p>
          <a:p>
            <a:pPr marL="0" indent="0">
              <a:buNone/>
            </a:pPr>
            <a:r>
              <a:rPr lang="en-US" sz="2000" b="1" dirty="0">
                <a:solidFill>
                  <a:srgbClr val="FF7757"/>
                </a:solidFill>
              </a:rPr>
              <a:t>	</a:t>
            </a:r>
            <a:r>
              <a:rPr lang="ro-RO" sz="2000" b="1" dirty="0">
                <a:solidFill>
                  <a:srgbClr val="FF7757"/>
                </a:solidFill>
              </a:rPr>
              <a:t>Description of the activity</a:t>
            </a:r>
            <a:endParaRPr lang="en-US" sz="2000" b="1" dirty="0">
              <a:solidFill>
                <a:srgbClr val="FF7757"/>
              </a:solidFill>
            </a:endParaRPr>
          </a:p>
          <a:p>
            <a:r>
              <a:rPr lang="en-GB" sz="2000" b="1" i="1" dirty="0">
                <a:solidFill>
                  <a:srgbClr val="53A9FF"/>
                </a:solidFill>
              </a:rPr>
              <a:t>In the Teachers' Council, was presented MOMA project with all </a:t>
            </a:r>
            <a:r>
              <a:rPr lang="en-GB" sz="2000" b="1" i="1" dirty="0" err="1">
                <a:solidFill>
                  <a:srgbClr val="53A9FF"/>
                </a:solidFill>
              </a:rPr>
              <a:t>mobilities</a:t>
            </a:r>
            <a:r>
              <a:rPr lang="en-GB" sz="2000" b="1" i="1" dirty="0">
                <a:solidFill>
                  <a:srgbClr val="53A9FF"/>
                </a:solidFill>
              </a:rPr>
              <a:t> , the activities of the team of professors and experts the stakeholders involved. All materials were translated and we prepared the detail’s for interviews</a:t>
            </a:r>
          </a:p>
          <a:p>
            <a:r>
              <a:rPr lang="en-US" sz="2000" b="1" i="1" dirty="0" smtClean="0">
                <a:solidFill>
                  <a:srgbClr val="53A9FF"/>
                </a:solidFill>
              </a:rPr>
              <a:t>Participants -  22 teachers;  </a:t>
            </a:r>
            <a:r>
              <a:rPr lang="ro-RO" sz="2000" b="1" dirty="0" smtClean="0">
                <a:solidFill>
                  <a:srgbClr val="53A9FF"/>
                </a:solidFill>
              </a:rPr>
              <a:t>Evidences</a:t>
            </a:r>
            <a:r>
              <a:rPr lang="en-US" sz="2000" b="1" dirty="0" smtClean="0">
                <a:solidFill>
                  <a:srgbClr val="53A9FF"/>
                </a:solidFill>
              </a:rPr>
              <a:t> </a:t>
            </a:r>
            <a:r>
              <a:rPr lang="en-US" sz="2000" b="1" dirty="0">
                <a:solidFill>
                  <a:srgbClr val="53A9FF"/>
                </a:solidFill>
              </a:rPr>
              <a:t>- </a:t>
            </a:r>
            <a:r>
              <a:rPr lang="en-US" sz="2000" b="1" i="1" dirty="0">
                <a:solidFill>
                  <a:srgbClr val="53A9FF"/>
                </a:solidFill>
              </a:rPr>
              <a:t>Meeting </a:t>
            </a:r>
            <a:r>
              <a:rPr lang="en-US" sz="2000" b="1" i="1" dirty="0" smtClean="0">
                <a:solidFill>
                  <a:srgbClr val="53A9FF"/>
                </a:solidFill>
              </a:rPr>
              <a:t>minutes.</a:t>
            </a:r>
          </a:p>
          <a:p>
            <a:pPr marL="0" indent="0">
              <a:buNone/>
            </a:pPr>
            <a:endParaRPr lang="en-GB" sz="800" b="1" i="1" dirty="0">
              <a:solidFill>
                <a:srgbClr val="FF7757"/>
              </a:solidFill>
            </a:endParaRPr>
          </a:p>
          <a:p>
            <a:pPr marL="0" indent="0">
              <a:buNone/>
            </a:pPr>
            <a:r>
              <a:rPr lang="en-GB" sz="2000" b="1" i="1" dirty="0">
                <a:solidFill>
                  <a:srgbClr val="FF7757"/>
                </a:solidFill>
              </a:rPr>
              <a:t>3. </a:t>
            </a:r>
            <a:r>
              <a:rPr lang="ro-RO" sz="2000" b="1" i="1" dirty="0">
                <a:solidFill>
                  <a:srgbClr val="FF7757"/>
                </a:solidFill>
              </a:rPr>
              <a:t>Workshop Project living/ A paradigm, two training systems: Anglo Saxon and Romanian</a:t>
            </a:r>
            <a:r>
              <a:rPr lang="en-US" sz="2000" b="1" i="1" dirty="0">
                <a:solidFill>
                  <a:srgbClr val="FF7757"/>
                </a:solidFill>
              </a:rPr>
              <a:t> - </a:t>
            </a:r>
            <a:r>
              <a:rPr lang="en-US" sz="2000" b="1" i="1" dirty="0">
                <a:solidFill>
                  <a:srgbClr val="99CC00"/>
                </a:solidFill>
              </a:rPr>
              <a:t>May, 29-30, 2013 - Teacher’s Training Center</a:t>
            </a:r>
          </a:p>
          <a:p>
            <a:pPr marL="0" indent="0">
              <a:buNone/>
            </a:pPr>
            <a:r>
              <a:rPr lang="en-US" sz="2000" b="1" dirty="0">
                <a:solidFill>
                  <a:srgbClr val="FF7757"/>
                </a:solidFill>
              </a:rPr>
              <a:t>	</a:t>
            </a:r>
            <a:r>
              <a:rPr lang="ro-RO" sz="2000" b="1" dirty="0">
                <a:solidFill>
                  <a:srgbClr val="FF7757"/>
                </a:solidFill>
              </a:rPr>
              <a:t>Description of the activity</a:t>
            </a:r>
            <a:endParaRPr lang="en-US" sz="2000" b="1" dirty="0">
              <a:solidFill>
                <a:srgbClr val="FF7757"/>
              </a:solidFill>
            </a:endParaRPr>
          </a:p>
          <a:p>
            <a:r>
              <a:rPr lang="en-GB" sz="2000" b="1" i="1" dirty="0">
                <a:solidFill>
                  <a:srgbClr val="53A9FF"/>
                </a:solidFill>
              </a:rPr>
              <a:t>The Teachers Training Centre organized a workshop and a round table discussion and presentations - live workshop projects at the Conference - a paradigm, two training systems: Anglo-Saxon and Romanian.</a:t>
            </a:r>
          </a:p>
          <a:p>
            <a:r>
              <a:rPr lang="en-US" sz="2000" b="1" i="1" dirty="0">
                <a:solidFill>
                  <a:srgbClr val="53A9FF"/>
                </a:solidFill>
              </a:rPr>
              <a:t>29 participants </a:t>
            </a:r>
          </a:p>
          <a:p>
            <a:r>
              <a:rPr lang="ro-RO" sz="2000" b="1" dirty="0" smtClean="0">
                <a:solidFill>
                  <a:srgbClr val="53A9FF"/>
                </a:solidFill>
              </a:rPr>
              <a:t>Evidences</a:t>
            </a:r>
            <a:r>
              <a:rPr lang="en-US" sz="2000" b="1" dirty="0" smtClean="0">
                <a:solidFill>
                  <a:srgbClr val="53A9FF"/>
                </a:solidFill>
              </a:rPr>
              <a:t>: </a:t>
            </a:r>
            <a:r>
              <a:rPr lang="en-US" sz="2000" b="1" i="1" dirty="0" smtClean="0">
                <a:solidFill>
                  <a:srgbClr val="53A9FF"/>
                </a:solidFill>
              </a:rPr>
              <a:t>Video </a:t>
            </a:r>
            <a:r>
              <a:rPr lang="en-US" sz="2000" b="1" i="1" dirty="0">
                <a:solidFill>
                  <a:srgbClr val="53A9FF"/>
                </a:solidFill>
              </a:rPr>
              <a:t>dossier step by step,  </a:t>
            </a:r>
            <a:r>
              <a:rPr lang="en-GB" sz="2000" b="1" i="1" dirty="0">
                <a:solidFill>
                  <a:srgbClr val="53A9FF"/>
                </a:solidFill>
              </a:rPr>
              <a:t>Application form for the presentation of the project, Program/ Agenda, Diploma, Meeting minutes – table with signatures, photo</a:t>
            </a:r>
            <a:endParaRPr lang="en-US" sz="2000" b="1" dirty="0">
              <a:solidFill>
                <a:srgbClr val="53A9FF"/>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856" y="502441"/>
            <a:ext cx="13223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7119" y="442117"/>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2525" y="472278"/>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075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81" y="828450"/>
            <a:ext cx="11344275" cy="5819999"/>
          </a:xfrm>
        </p:spPr>
        <p:txBody>
          <a:bodyPr>
            <a:normAutofit lnSpcReduction="10000"/>
          </a:bodyPr>
          <a:lstStyle/>
          <a:p>
            <a:pPr marL="0" indent="0">
              <a:lnSpc>
                <a:spcPct val="110000"/>
              </a:lnSpc>
              <a:buNone/>
            </a:pPr>
            <a:r>
              <a:rPr lang="en-US" sz="2000" b="1" i="1" dirty="0">
                <a:solidFill>
                  <a:srgbClr val="FF7757"/>
                </a:solidFill>
              </a:rPr>
              <a:t>4. </a:t>
            </a:r>
            <a:r>
              <a:rPr lang="ro-RO" sz="2000" b="1" i="1" dirty="0">
                <a:solidFill>
                  <a:srgbClr val="FF7757"/>
                </a:solidFill>
              </a:rPr>
              <a:t>Teacher’s Council</a:t>
            </a:r>
            <a:r>
              <a:rPr lang="en-US" sz="2000" b="1" i="1" dirty="0">
                <a:solidFill>
                  <a:srgbClr val="FF7757"/>
                </a:solidFill>
              </a:rPr>
              <a:t> </a:t>
            </a:r>
            <a:r>
              <a:rPr lang="en-US" sz="2000" b="1" i="1" dirty="0">
                <a:solidFill>
                  <a:srgbClr val="99CC00"/>
                </a:solidFill>
              </a:rPr>
              <a:t>- October,10 2013 - Technical College of </a:t>
            </a:r>
            <a:endParaRPr lang="en-US" sz="2000" b="1" i="1" dirty="0" smtClean="0">
              <a:solidFill>
                <a:srgbClr val="99CC00"/>
              </a:solidFill>
            </a:endParaRPr>
          </a:p>
          <a:p>
            <a:pPr marL="0" indent="0">
              <a:lnSpc>
                <a:spcPct val="110000"/>
              </a:lnSpc>
              <a:buNone/>
            </a:pPr>
            <a:r>
              <a:rPr lang="en-US" sz="2000" b="1" i="1" dirty="0">
                <a:solidFill>
                  <a:srgbClr val="99CC00"/>
                </a:solidFill>
              </a:rPr>
              <a:t> </a:t>
            </a:r>
            <a:r>
              <a:rPr lang="en-US" sz="2000" b="1" i="1" dirty="0" smtClean="0">
                <a:solidFill>
                  <a:srgbClr val="99CC00"/>
                </a:solidFill>
              </a:rPr>
              <a:t>    Transports</a:t>
            </a:r>
            <a:r>
              <a:rPr lang="en-US" sz="2000" b="1" i="1" dirty="0">
                <a:solidFill>
                  <a:srgbClr val="99CC00"/>
                </a:solidFill>
              </a:rPr>
              <a:t>, Iasi – RO (Amphitheatre)</a:t>
            </a:r>
          </a:p>
          <a:p>
            <a:pPr marL="0" indent="0">
              <a:lnSpc>
                <a:spcPct val="110000"/>
              </a:lnSpc>
              <a:buNone/>
            </a:pPr>
            <a:r>
              <a:rPr lang="en-US" sz="2000" b="1" i="1" dirty="0" smtClean="0">
                <a:solidFill>
                  <a:srgbClr val="53A9FF"/>
                </a:solidFill>
              </a:rPr>
              <a:t>	</a:t>
            </a:r>
            <a:r>
              <a:rPr lang="ro-RO" sz="2000" b="1" i="1" dirty="0" smtClean="0">
                <a:solidFill>
                  <a:srgbClr val="FF7757"/>
                </a:solidFill>
              </a:rPr>
              <a:t>Description </a:t>
            </a:r>
            <a:r>
              <a:rPr lang="ro-RO" sz="2000" b="1" i="1" dirty="0">
                <a:solidFill>
                  <a:srgbClr val="FF7757"/>
                </a:solidFill>
              </a:rPr>
              <a:t>of the activity</a:t>
            </a:r>
            <a:endParaRPr lang="en-US" sz="2000" b="1" i="1" dirty="0">
              <a:solidFill>
                <a:srgbClr val="FF7757"/>
              </a:solidFill>
            </a:endParaRPr>
          </a:p>
          <a:p>
            <a:pPr>
              <a:lnSpc>
                <a:spcPct val="110000"/>
              </a:lnSpc>
            </a:pPr>
            <a:r>
              <a:rPr lang="ro-RO" sz="2000" b="1" i="1" dirty="0">
                <a:solidFill>
                  <a:srgbClr val="53A9FF"/>
                </a:solidFill>
              </a:rPr>
              <a:t>Analysis of annual educational process with the European dimension. Presentation the MOMA project : video dossier, brochure with research in RO, EN, first newsletter</a:t>
            </a:r>
            <a:endParaRPr lang="en-US" sz="2000" b="1" i="1" dirty="0">
              <a:solidFill>
                <a:srgbClr val="53A9FF"/>
              </a:solidFill>
            </a:endParaRPr>
          </a:p>
          <a:p>
            <a:pPr>
              <a:lnSpc>
                <a:spcPct val="110000"/>
              </a:lnSpc>
            </a:pPr>
            <a:r>
              <a:rPr lang="ro-RO" sz="2000" b="1" i="1" dirty="0">
                <a:solidFill>
                  <a:srgbClr val="53A9FF"/>
                </a:solidFill>
              </a:rPr>
              <a:t>Participants</a:t>
            </a:r>
            <a:r>
              <a:rPr lang="en-US" sz="2000" b="1" i="1" dirty="0">
                <a:solidFill>
                  <a:srgbClr val="53A9FF"/>
                </a:solidFill>
              </a:rPr>
              <a:t> - 33 </a:t>
            </a:r>
            <a:r>
              <a:rPr lang="en-US" sz="2000" b="1" i="1" dirty="0" smtClean="0">
                <a:solidFill>
                  <a:srgbClr val="53A9FF"/>
                </a:solidFill>
              </a:rPr>
              <a:t>teachers;  </a:t>
            </a:r>
            <a:r>
              <a:rPr lang="ro-RO" sz="2000" b="1" i="1" dirty="0" smtClean="0">
                <a:solidFill>
                  <a:srgbClr val="53A9FF"/>
                </a:solidFill>
              </a:rPr>
              <a:t>Evidences</a:t>
            </a:r>
            <a:r>
              <a:rPr lang="en-US" sz="2000" b="1" i="1" dirty="0" smtClean="0">
                <a:solidFill>
                  <a:srgbClr val="53A9FF"/>
                </a:solidFill>
              </a:rPr>
              <a:t> </a:t>
            </a:r>
            <a:r>
              <a:rPr lang="en-US" sz="2000" b="1" i="1" dirty="0">
                <a:solidFill>
                  <a:srgbClr val="53A9FF"/>
                </a:solidFill>
              </a:rPr>
              <a:t>- Meeting </a:t>
            </a:r>
            <a:r>
              <a:rPr lang="en-US" sz="2000" b="1" i="1" dirty="0" smtClean="0">
                <a:solidFill>
                  <a:srgbClr val="53A9FF"/>
                </a:solidFill>
              </a:rPr>
              <a:t>minutes</a:t>
            </a:r>
          </a:p>
          <a:p>
            <a:pPr>
              <a:lnSpc>
                <a:spcPct val="110000"/>
              </a:lnSpc>
            </a:pPr>
            <a:endParaRPr lang="en-US" sz="900" b="1" i="1" dirty="0">
              <a:solidFill>
                <a:srgbClr val="53A9FF"/>
              </a:solidFill>
            </a:endParaRPr>
          </a:p>
          <a:p>
            <a:pPr marL="0" indent="0">
              <a:lnSpc>
                <a:spcPct val="110000"/>
              </a:lnSpc>
              <a:buNone/>
            </a:pPr>
            <a:r>
              <a:rPr lang="en-US" sz="2000" b="1" i="1" dirty="0">
                <a:solidFill>
                  <a:srgbClr val="FF7757"/>
                </a:solidFill>
              </a:rPr>
              <a:t>5. National Conference </a:t>
            </a:r>
            <a:r>
              <a:rPr lang="en-US" sz="2000" b="1" i="1" dirty="0">
                <a:solidFill>
                  <a:srgbClr val="99CC00"/>
                </a:solidFill>
              </a:rPr>
              <a:t>- September, 26 2013 - Teacher’s Training Center</a:t>
            </a:r>
          </a:p>
          <a:p>
            <a:pPr marL="0" indent="0">
              <a:lnSpc>
                <a:spcPct val="110000"/>
              </a:lnSpc>
              <a:buNone/>
            </a:pPr>
            <a:r>
              <a:rPr lang="en-US" sz="2000" b="1" i="1" dirty="0" smtClean="0">
                <a:solidFill>
                  <a:srgbClr val="FF7757"/>
                </a:solidFill>
              </a:rPr>
              <a:t>	</a:t>
            </a:r>
            <a:r>
              <a:rPr lang="ro-RO" sz="2000" b="1" i="1" dirty="0" smtClean="0">
                <a:solidFill>
                  <a:srgbClr val="FF7757"/>
                </a:solidFill>
              </a:rPr>
              <a:t>Description </a:t>
            </a:r>
            <a:r>
              <a:rPr lang="ro-RO" sz="2000" b="1" i="1" dirty="0">
                <a:solidFill>
                  <a:srgbClr val="FF7757"/>
                </a:solidFill>
              </a:rPr>
              <a:t>of the activity</a:t>
            </a:r>
            <a:endParaRPr lang="en-US" sz="2000" b="1" i="1" dirty="0">
              <a:solidFill>
                <a:srgbClr val="FF7757"/>
              </a:solidFill>
            </a:endParaRPr>
          </a:p>
          <a:p>
            <a:pPr>
              <a:lnSpc>
                <a:spcPct val="110000"/>
              </a:lnSpc>
            </a:pPr>
            <a:r>
              <a:rPr lang="ro-RO" sz="2000" b="1" i="1" dirty="0">
                <a:solidFill>
                  <a:srgbClr val="53A9FF"/>
                </a:solidFill>
              </a:rPr>
              <a:t>Involving schools, authorities in promoting educational alternative in the long term / permanent adult and experimental knowledge MOMA; Presenting our research and dissemination activities</a:t>
            </a:r>
            <a:endParaRPr lang="en-US" sz="2000" b="1" i="1" dirty="0">
              <a:solidFill>
                <a:srgbClr val="53A9FF"/>
              </a:solidFill>
            </a:endParaRPr>
          </a:p>
          <a:p>
            <a:pPr>
              <a:lnSpc>
                <a:spcPct val="110000"/>
              </a:lnSpc>
            </a:pPr>
            <a:r>
              <a:rPr lang="ro-RO" sz="2000" b="1" i="1" dirty="0">
                <a:solidFill>
                  <a:srgbClr val="53A9FF"/>
                </a:solidFill>
              </a:rPr>
              <a:t>Participants</a:t>
            </a:r>
            <a:r>
              <a:rPr lang="en-US" sz="2000" b="1" i="1" dirty="0">
                <a:solidFill>
                  <a:srgbClr val="53A9FF"/>
                </a:solidFill>
              </a:rPr>
              <a:t> - 41 participants</a:t>
            </a:r>
          </a:p>
          <a:p>
            <a:pPr>
              <a:lnSpc>
                <a:spcPct val="110000"/>
              </a:lnSpc>
            </a:pPr>
            <a:r>
              <a:rPr lang="ro-RO" sz="2000" b="1" i="1" dirty="0">
                <a:solidFill>
                  <a:srgbClr val="53A9FF"/>
                </a:solidFill>
              </a:rPr>
              <a:t>Evidences</a:t>
            </a:r>
            <a:r>
              <a:rPr lang="en-US" sz="2000" b="1" i="1" dirty="0">
                <a:solidFill>
                  <a:srgbClr val="53A9FF"/>
                </a:solidFill>
              </a:rPr>
              <a:t> - Distributions the brochures /books and video dossiers, meeting minute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9145" y="495871"/>
            <a:ext cx="13223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238" y="435547"/>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325" y="465708"/>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12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151" y="1214229"/>
            <a:ext cx="11214652" cy="957471"/>
          </a:xfrm>
        </p:spPr>
        <p:txBody>
          <a:bodyPr>
            <a:normAutofit/>
          </a:bodyPr>
          <a:lstStyle/>
          <a:p>
            <a:pPr algn="ctr"/>
            <a:r>
              <a:rPr lang="en-US" sz="2800" b="1" i="1" dirty="0" smtClean="0">
                <a:solidFill>
                  <a:srgbClr val="FFFF79"/>
                </a:solidFill>
                <a:latin typeface="Algerian" panose="04020705040A02060702" pitchFamily="82" charset="0"/>
              </a:rPr>
              <a:t>1. LOGO  - The </a:t>
            </a:r>
            <a:r>
              <a:rPr lang="en-US" sz="2800" b="1" i="1" dirty="0">
                <a:solidFill>
                  <a:srgbClr val="FFFF79"/>
                </a:solidFill>
                <a:latin typeface="Algerian" panose="04020705040A02060702" pitchFamily="82" charset="0"/>
              </a:rPr>
              <a:t>visual impact </a:t>
            </a:r>
            <a:r>
              <a:rPr lang="en-US" sz="2800" b="1" i="1" dirty="0" smtClean="0">
                <a:solidFill>
                  <a:srgbClr val="FFFF79"/>
                </a:solidFill>
                <a:latin typeface="Algerian" panose="04020705040A02060702" pitchFamily="82" charset="0"/>
              </a:rPr>
              <a:t> -  Creating </a:t>
            </a:r>
            <a:r>
              <a:rPr lang="en-US" sz="2800" b="1" i="1" dirty="0">
                <a:solidFill>
                  <a:srgbClr val="FFFF79"/>
                </a:solidFill>
                <a:latin typeface="Algerian" panose="04020705040A02060702" pitchFamily="82" charset="0"/>
              </a:rPr>
              <a:t>distinctive </a:t>
            </a:r>
            <a:r>
              <a:rPr lang="en-US" sz="2800" b="1" i="1" dirty="0" smtClean="0">
                <a:solidFill>
                  <a:srgbClr val="FFFF79"/>
                </a:solidFill>
                <a:latin typeface="Algerian" panose="04020705040A02060702" pitchFamily="82" charset="0"/>
              </a:rPr>
              <a:t/>
            </a:r>
            <a:br>
              <a:rPr lang="en-US" sz="2800" b="1" i="1" dirty="0" smtClean="0">
                <a:solidFill>
                  <a:srgbClr val="FFFF79"/>
                </a:solidFill>
                <a:latin typeface="Algerian" panose="04020705040A02060702" pitchFamily="82" charset="0"/>
              </a:rPr>
            </a:br>
            <a:r>
              <a:rPr lang="en-US" sz="2800" b="1" i="1" dirty="0" smtClean="0">
                <a:solidFill>
                  <a:srgbClr val="FFFF79"/>
                </a:solidFill>
                <a:latin typeface="Algerian" panose="04020705040A02060702" pitchFamily="82" charset="0"/>
              </a:rPr>
              <a:t>graphic  symbol </a:t>
            </a:r>
            <a:endParaRPr lang="en-US" sz="2800" dirty="0">
              <a:solidFill>
                <a:srgbClr val="FFFF79"/>
              </a:solidFill>
            </a:endParaRPr>
          </a:p>
        </p:txBody>
      </p:sp>
      <p:sp>
        <p:nvSpPr>
          <p:cNvPr id="3" name="Content Placeholder 2"/>
          <p:cNvSpPr>
            <a:spLocks noGrp="1"/>
          </p:cNvSpPr>
          <p:nvPr>
            <p:ph idx="1"/>
          </p:nvPr>
        </p:nvSpPr>
        <p:spPr>
          <a:xfrm>
            <a:off x="799277" y="2485292"/>
            <a:ext cx="10820400" cy="4024125"/>
          </a:xfrm>
        </p:spPr>
        <p:txBody>
          <a:bodyPr>
            <a:normAutofit/>
          </a:bodyPr>
          <a:lstStyle/>
          <a:p>
            <a:pPr>
              <a:buFont typeface="Wingdings" panose="05000000000000000000" pitchFamily="2" charset="2"/>
              <a:buChar char="Ø"/>
            </a:pPr>
            <a:r>
              <a:rPr lang="en-US" sz="2000" b="1" dirty="0" smtClean="0">
                <a:solidFill>
                  <a:srgbClr val="FF5A33"/>
                </a:solidFill>
              </a:rPr>
              <a:t> </a:t>
            </a:r>
            <a:r>
              <a:rPr lang="en-US" sz="2000" b="1" i="1" dirty="0">
                <a:solidFill>
                  <a:srgbClr val="FF5A33"/>
                </a:solidFill>
              </a:rPr>
              <a:t>9 proposals on the </a:t>
            </a:r>
            <a:r>
              <a:rPr lang="en-US" sz="2000" b="1" i="1" dirty="0" smtClean="0">
                <a:solidFill>
                  <a:srgbClr val="FF5A33"/>
                </a:solidFill>
              </a:rPr>
              <a:t>platform</a:t>
            </a:r>
            <a:endParaRPr lang="en-US" sz="2000" b="1" dirty="0">
              <a:solidFill>
                <a:srgbClr val="FF5A33"/>
              </a:solidFill>
            </a:endParaRPr>
          </a:p>
          <a:p>
            <a:pPr>
              <a:buFont typeface="Wingdings" panose="05000000000000000000" pitchFamily="2" charset="2"/>
              <a:buChar char="Ø"/>
            </a:pPr>
            <a:r>
              <a:rPr lang="en-US" sz="2000" b="1" dirty="0" smtClean="0">
                <a:solidFill>
                  <a:srgbClr val="FF5A33"/>
                </a:solidFill>
              </a:rPr>
              <a:t> </a:t>
            </a:r>
            <a:r>
              <a:rPr lang="en-US" sz="2000" b="1" i="1" dirty="0">
                <a:solidFill>
                  <a:srgbClr val="FF5A33"/>
                </a:solidFill>
              </a:rPr>
              <a:t>a</a:t>
            </a:r>
            <a:r>
              <a:rPr lang="en-US" sz="2000" b="1" i="1" dirty="0" smtClean="0">
                <a:solidFill>
                  <a:srgbClr val="FF5A33"/>
                </a:solidFill>
              </a:rPr>
              <a:t>ll </a:t>
            </a:r>
            <a:r>
              <a:rPr lang="en-US" sz="2000" b="1" i="1" dirty="0">
                <a:solidFill>
                  <a:srgbClr val="FF5A33"/>
                </a:solidFill>
              </a:rPr>
              <a:t>partners </a:t>
            </a:r>
            <a:r>
              <a:rPr lang="en-US" sz="2000" b="1" i="1" dirty="0" smtClean="0">
                <a:solidFill>
                  <a:srgbClr val="FF5A33"/>
                </a:solidFill>
              </a:rPr>
              <a:t>voted the final version on 1 June, 1, 2013 (</a:t>
            </a:r>
            <a:r>
              <a:rPr lang="en-US" sz="2000" b="1" i="1" dirty="0" err="1" smtClean="0">
                <a:solidFill>
                  <a:srgbClr val="FF5A33"/>
                </a:solidFill>
              </a:rPr>
              <a:t>Evora</a:t>
            </a:r>
            <a:r>
              <a:rPr lang="en-US" sz="2000" b="1" i="1" dirty="0" smtClean="0">
                <a:solidFill>
                  <a:srgbClr val="FF5A33"/>
                </a:solidFill>
              </a:rPr>
              <a:t> meeting)</a:t>
            </a:r>
          </a:p>
          <a:p>
            <a:pPr marL="0" indent="0">
              <a:buNone/>
            </a:pPr>
            <a:endParaRPr lang="en-US" sz="2000" b="1" i="1" dirty="0" smtClean="0"/>
          </a:p>
          <a:p>
            <a:pPr marL="0" indent="0">
              <a:buNone/>
            </a:pPr>
            <a:endParaRPr lang="en-US" sz="2000" b="1" i="1" dirty="0"/>
          </a:p>
          <a:p>
            <a:pPr marL="0" indent="0">
              <a:buNone/>
            </a:pPr>
            <a:endParaRPr lang="en-US" sz="2000" b="1" i="1" dirty="0" smtClean="0">
              <a:solidFill>
                <a:srgbClr val="FFFF00"/>
              </a:solidFill>
            </a:endParaRPr>
          </a:p>
          <a:p>
            <a:pPr marL="0" indent="0">
              <a:buNone/>
            </a:pPr>
            <a:endParaRPr lang="en-US" sz="2000" b="1" i="1" dirty="0" smtClean="0">
              <a:solidFill>
                <a:srgbClr val="FFFF00"/>
              </a:solidFill>
            </a:endParaRPr>
          </a:p>
          <a:p>
            <a:pPr marL="0" indent="0">
              <a:buNone/>
            </a:pPr>
            <a:r>
              <a:rPr lang="en-US" sz="2000" b="1" i="1" dirty="0" smtClean="0">
                <a:solidFill>
                  <a:srgbClr val="99CC00"/>
                </a:solidFill>
              </a:rPr>
              <a:t>IMPACT </a:t>
            </a:r>
          </a:p>
          <a:p>
            <a:pPr marL="0" indent="0">
              <a:buNone/>
            </a:pPr>
            <a:r>
              <a:rPr lang="en-US" sz="2000" b="1" i="1" dirty="0" smtClean="0">
                <a:solidFill>
                  <a:srgbClr val="99CC00"/>
                </a:solidFill>
              </a:rPr>
              <a:t>visual </a:t>
            </a:r>
            <a:r>
              <a:rPr lang="en-US" sz="2000" b="1" i="1" dirty="0">
                <a:solidFill>
                  <a:srgbClr val="99CC00"/>
                </a:solidFill>
              </a:rPr>
              <a:t>identity trying to express the spirit of the </a:t>
            </a:r>
            <a:r>
              <a:rPr lang="en-US" sz="2000" b="1" i="1" dirty="0" smtClean="0">
                <a:solidFill>
                  <a:srgbClr val="99CC00"/>
                </a:solidFill>
              </a:rPr>
              <a:t>Project - </a:t>
            </a:r>
            <a:r>
              <a:rPr lang="en-US" sz="2000" b="1" i="1" dirty="0">
                <a:solidFill>
                  <a:srgbClr val="99CC00"/>
                </a:solidFill>
              </a:rPr>
              <a:t>recognition the project and the message </a:t>
            </a:r>
            <a:r>
              <a:rPr lang="en-US" sz="2000" b="1" i="1" dirty="0" smtClean="0">
                <a:solidFill>
                  <a:srgbClr val="99CC00"/>
                </a:solidFill>
              </a:rPr>
              <a:t>sent “</a:t>
            </a:r>
            <a:r>
              <a:rPr lang="en-US" sz="2000" b="1" i="1" dirty="0">
                <a:solidFill>
                  <a:srgbClr val="99CC00"/>
                </a:solidFill>
              </a:rPr>
              <a:t>adults in difficulty, need  special educational alternative</a:t>
            </a:r>
            <a:r>
              <a:rPr lang="en-US" sz="2000" b="1" i="1" dirty="0" smtClean="0">
                <a:solidFill>
                  <a:srgbClr val="99CC00"/>
                </a:solidFill>
              </a:rPr>
              <a:t>” &gt; together we can …</a:t>
            </a:r>
            <a:r>
              <a:rPr lang="en-US" sz="2000" b="1" i="1" dirty="0" err="1" smtClean="0">
                <a:solidFill>
                  <a:srgbClr val="99CC00"/>
                </a:solidFill>
              </a:rPr>
              <a:t>reusi</a:t>
            </a:r>
            <a:endParaRPr lang="en-US" sz="2000" b="1" dirty="0">
              <a:solidFill>
                <a:srgbClr val="99CC00"/>
              </a:solidFill>
            </a:endParaRPr>
          </a:p>
        </p:txBody>
      </p:sp>
      <p:pic>
        <p:nvPicPr>
          <p:cNvPr id="4" name="Picture 3"/>
          <p:cNvPicPr>
            <a:picLocks noChangeAspect="1"/>
          </p:cNvPicPr>
          <p:nvPr/>
        </p:nvPicPr>
        <p:blipFill>
          <a:blip r:embed="rId2"/>
          <a:stretch>
            <a:fillRect/>
          </a:stretch>
        </p:blipFill>
        <p:spPr>
          <a:xfrm>
            <a:off x="4497355" y="3451377"/>
            <a:ext cx="1712122" cy="1426978"/>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193675"/>
            <a:ext cx="13223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75" y="211137"/>
            <a:ext cx="6524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3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525" y="541463"/>
            <a:ext cx="7648575" cy="713851"/>
          </a:xfrm>
        </p:spPr>
        <p:txBody>
          <a:bodyPr>
            <a:normAutofit/>
          </a:bodyPr>
          <a:lstStyle/>
          <a:p>
            <a:pPr algn="ctr"/>
            <a:r>
              <a:rPr lang="en-US" sz="2800" b="1" i="1" dirty="0" smtClean="0">
                <a:solidFill>
                  <a:srgbClr val="FFFF79"/>
                </a:solidFill>
                <a:latin typeface="Algerian" pitchFamily="82" charset="0"/>
              </a:rPr>
              <a:t>2.  </a:t>
            </a:r>
            <a:r>
              <a:rPr lang="ro-RO" sz="2800" b="1" i="1" dirty="0" smtClean="0">
                <a:solidFill>
                  <a:srgbClr val="FFFF79"/>
                </a:solidFill>
                <a:latin typeface="Algerian" pitchFamily="82" charset="0"/>
              </a:rPr>
              <a:t>Interviews </a:t>
            </a:r>
            <a:r>
              <a:rPr lang="en-US" sz="2800" b="1" i="1" dirty="0" smtClean="0">
                <a:solidFill>
                  <a:srgbClr val="FFFF79"/>
                </a:solidFill>
                <a:latin typeface="Algerian" pitchFamily="82" charset="0"/>
              </a:rPr>
              <a:t> </a:t>
            </a:r>
            <a:r>
              <a:rPr lang="ro-RO" sz="2800" b="1" i="1" dirty="0" smtClean="0">
                <a:solidFill>
                  <a:srgbClr val="FFFF79"/>
                </a:solidFill>
                <a:latin typeface="Algerian" pitchFamily="82" charset="0"/>
              </a:rPr>
              <a:t>with</a:t>
            </a:r>
            <a:r>
              <a:rPr lang="en-US" sz="2800" b="1" i="1" dirty="0" smtClean="0">
                <a:solidFill>
                  <a:srgbClr val="FFFF79"/>
                </a:solidFill>
                <a:latin typeface="Algerian" pitchFamily="82" charset="0"/>
              </a:rPr>
              <a:t>  </a:t>
            </a:r>
            <a:r>
              <a:rPr lang="ro-RO" sz="2800" b="1" i="1" dirty="0" smtClean="0">
                <a:solidFill>
                  <a:srgbClr val="FFFF79"/>
                </a:solidFill>
                <a:latin typeface="Algerian" pitchFamily="82" charset="0"/>
              </a:rPr>
              <a:t> </a:t>
            </a:r>
            <a:r>
              <a:rPr lang="ro-RO" sz="2800" b="1" i="1" dirty="0">
                <a:solidFill>
                  <a:srgbClr val="FFFF79"/>
                </a:solidFill>
                <a:latin typeface="Algerian" pitchFamily="82" charset="0"/>
              </a:rPr>
              <a:t>experts</a:t>
            </a:r>
            <a:endParaRPr lang="en-US" sz="2800" b="1" i="1" dirty="0">
              <a:solidFill>
                <a:srgbClr val="FFFF79"/>
              </a:solidFill>
              <a:latin typeface="Algerian" pitchFamily="82" charset="0"/>
            </a:endParaRPr>
          </a:p>
        </p:txBody>
      </p:sp>
      <p:sp>
        <p:nvSpPr>
          <p:cNvPr id="3" name="Subtitle 2"/>
          <p:cNvSpPr>
            <a:spLocks noGrp="1"/>
          </p:cNvSpPr>
          <p:nvPr>
            <p:ph type="subTitle" idx="1"/>
          </p:nvPr>
        </p:nvSpPr>
        <p:spPr>
          <a:xfrm>
            <a:off x="609600" y="1752600"/>
            <a:ext cx="11315700" cy="4267200"/>
          </a:xfrm>
          <a:ln>
            <a:noFill/>
          </a:ln>
        </p:spPr>
        <p:txBody>
          <a:bodyPr>
            <a:normAutofit/>
          </a:bodyPr>
          <a:lstStyle/>
          <a:p>
            <a:pPr marL="342900" indent="-342900">
              <a:buFont typeface="Wingdings" pitchFamily="2" charset="2"/>
              <a:buChar char="ü"/>
            </a:pPr>
            <a:r>
              <a:rPr lang="ro-RO" b="1" i="1" dirty="0" smtClean="0">
                <a:solidFill>
                  <a:srgbClr val="FF5A33"/>
                </a:solidFill>
              </a:rPr>
              <a:t>Elena </a:t>
            </a:r>
            <a:r>
              <a:rPr lang="ro-RO" b="1" i="1" dirty="0">
                <a:solidFill>
                  <a:srgbClr val="FF5A33"/>
                </a:solidFill>
              </a:rPr>
              <a:t>Matei </a:t>
            </a:r>
            <a:r>
              <a:rPr lang="en-US" b="1" i="1" dirty="0">
                <a:solidFill>
                  <a:srgbClr val="FF5A33"/>
                </a:solidFill>
              </a:rPr>
              <a:t>General Directorate for Assistance and Protection of Adults - Adult Residential </a:t>
            </a:r>
            <a:r>
              <a:rPr lang="en-US" b="1" i="1" dirty="0" smtClean="0">
                <a:solidFill>
                  <a:srgbClr val="FF5A33"/>
                </a:solidFill>
              </a:rPr>
              <a:t>Center</a:t>
            </a:r>
          </a:p>
          <a:p>
            <a:pPr algn="ctr"/>
            <a:r>
              <a:rPr lang="en-US" dirty="0" smtClean="0"/>
              <a:t>                           </a:t>
            </a:r>
            <a:r>
              <a:rPr lang="ro-RO" dirty="0"/>
              <a:t> </a:t>
            </a:r>
            <a:r>
              <a:rPr lang="ro-RO" u="sng" dirty="0" smtClean="0">
                <a:solidFill>
                  <a:srgbClr val="0070C0"/>
                </a:solidFill>
                <a:hlinkClick r:id="rId2"/>
              </a:rPr>
              <a:t>http</a:t>
            </a:r>
            <a:r>
              <a:rPr lang="ro-RO" u="sng" dirty="0">
                <a:solidFill>
                  <a:srgbClr val="0070C0"/>
                </a:solidFill>
                <a:hlinkClick r:id="rId2"/>
              </a:rPr>
              <a:t>://</a:t>
            </a:r>
            <a:r>
              <a:rPr lang="ro-RO" u="sng" dirty="0" smtClean="0">
                <a:solidFill>
                  <a:srgbClr val="0070C0"/>
                </a:solidFill>
                <a:hlinkClick r:id="rId2"/>
              </a:rPr>
              <a:t>www.youtube.com/watch?v=DSwXEBdyhJk&amp;feature=youtu.be</a:t>
            </a:r>
            <a:endParaRPr lang="en-US" u="sng" dirty="0" smtClean="0">
              <a:solidFill>
                <a:srgbClr val="0070C0"/>
              </a:solidFill>
            </a:endParaRPr>
          </a:p>
          <a:p>
            <a:endParaRPr lang="en-US" dirty="0" smtClean="0">
              <a:solidFill>
                <a:srgbClr val="0070C0"/>
              </a:solidFill>
            </a:endParaRPr>
          </a:p>
          <a:p>
            <a:endParaRPr lang="en-US" dirty="0"/>
          </a:p>
          <a:p>
            <a:pPr marL="342900" indent="-342900">
              <a:buFont typeface="Wingdings" pitchFamily="2" charset="2"/>
              <a:buChar char="ü"/>
            </a:pPr>
            <a:r>
              <a:rPr lang="ro-RO" b="1" i="1" dirty="0" smtClean="0">
                <a:solidFill>
                  <a:srgbClr val="FF5A33"/>
                </a:solidFill>
              </a:rPr>
              <a:t>Marius </a:t>
            </a:r>
            <a:r>
              <a:rPr lang="ro-RO" b="1" i="1" dirty="0">
                <a:solidFill>
                  <a:srgbClr val="FF5A33"/>
                </a:solidFill>
              </a:rPr>
              <a:t>Vulpe, Director at </a:t>
            </a:r>
            <a:r>
              <a:rPr lang="ro-RO" b="1" i="1" dirty="0" smtClean="0">
                <a:solidFill>
                  <a:srgbClr val="FF5A33"/>
                </a:solidFill>
              </a:rPr>
              <a:t>Iasi</a:t>
            </a:r>
            <a:r>
              <a:rPr lang="en-US" b="1" i="1" dirty="0" smtClean="0">
                <a:solidFill>
                  <a:srgbClr val="FF5A33"/>
                </a:solidFill>
              </a:rPr>
              <a:t> P</a:t>
            </a:r>
            <a:r>
              <a:rPr lang="ro-RO" b="1" i="1" dirty="0" smtClean="0">
                <a:solidFill>
                  <a:srgbClr val="FF5A33"/>
                </a:solidFill>
              </a:rPr>
              <a:t>enitenciary </a:t>
            </a:r>
            <a:r>
              <a:rPr lang="ro-RO" b="1" i="1" dirty="0">
                <a:solidFill>
                  <a:srgbClr val="FF5A33"/>
                </a:solidFill>
              </a:rPr>
              <a:t> </a:t>
            </a:r>
            <a:endParaRPr lang="en-US" b="1" i="1" dirty="0" smtClean="0">
              <a:solidFill>
                <a:srgbClr val="FF5A33"/>
              </a:solidFill>
            </a:endParaRPr>
          </a:p>
          <a:p>
            <a:pPr algn="ctr"/>
            <a:r>
              <a:rPr lang="en-US" dirty="0" smtClean="0"/>
              <a:t>                                   </a:t>
            </a:r>
            <a:r>
              <a:rPr lang="en-US" u="sng" dirty="0" smtClean="0">
                <a:solidFill>
                  <a:schemeClr val="accent5">
                    <a:lumMod val="40000"/>
                    <a:lumOff val="60000"/>
                  </a:schemeClr>
                </a:solidFill>
              </a:rPr>
              <a:t>http</a:t>
            </a:r>
            <a:r>
              <a:rPr lang="en-US" u="sng" dirty="0">
                <a:solidFill>
                  <a:schemeClr val="accent5">
                    <a:lumMod val="40000"/>
                    <a:lumOff val="60000"/>
                  </a:schemeClr>
                </a:solidFill>
              </a:rPr>
              <a:t>://www.youtube.com/watch?v=95k1nqpNTbQ&amp;feature=youtu.b</a:t>
            </a:r>
            <a:r>
              <a:rPr lang="en-US" dirty="0">
                <a:solidFill>
                  <a:schemeClr val="accent5">
                    <a:lumMod val="40000"/>
                    <a:lumOff val="60000"/>
                  </a:schemeClr>
                </a:solidFill>
              </a:rPr>
              <a:t>e</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224" y="529827"/>
            <a:ext cx="13223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75" y="471884"/>
            <a:ext cx="860425" cy="72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5" y="529827"/>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656" y="4228305"/>
            <a:ext cx="1573213" cy="116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9657" y="2359025"/>
            <a:ext cx="122634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379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440" y="748036"/>
            <a:ext cx="8610600" cy="1293028"/>
          </a:xfrm>
        </p:spPr>
        <p:txBody>
          <a:bodyPr>
            <a:normAutofit/>
          </a:bodyPr>
          <a:lstStyle/>
          <a:p>
            <a:pPr algn="ctr"/>
            <a:r>
              <a:rPr lang="en-US" sz="2800" dirty="0" smtClean="0">
                <a:solidFill>
                  <a:srgbClr val="FFFF00"/>
                </a:solidFill>
                <a:latin typeface="Algerian" panose="04020705040A02060702" pitchFamily="82" charset="0"/>
              </a:rPr>
              <a:t>    </a:t>
            </a:r>
            <a:r>
              <a:rPr lang="en-US" sz="2800" b="1" i="1" dirty="0" smtClean="0">
                <a:solidFill>
                  <a:srgbClr val="FFFF79"/>
                </a:solidFill>
                <a:latin typeface="Algerian" panose="04020705040A02060702" pitchFamily="82" charset="0"/>
              </a:rPr>
              <a:t>3.</a:t>
            </a:r>
            <a:r>
              <a:rPr lang="ro-RO" sz="2800" b="1" i="1" dirty="0" smtClean="0">
                <a:solidFill>
                  <a:srgbClr val="FFFF79"/>
                </a:solidFill>
                <a:latin typeface="Algerian" panose="04020705040A02060702" pitchFamily="82" charset="0"/>
              </a:rPr>
              <a:t> </a:t>
            </a:r>
            <a:r>
              <a:rPr lang="ro-RO" sz="2800" b="1" i="1" dirty="0">
                <a:solidFill>
                  <a:srgbClr val="FFFF79"/>
                </a:solidFill>
                <a:latin typeface="Algerian" panose="04020705040A02060702" pitchFamily="82" charset="0"/>
              </a:rPr>
              <a:t>NEWSLETTER</a:t>
            </a:r>
            <a:endParaRPr lang="en-US" sz="2800" b="1" i="1" dirty="0">
              <a:solidFill>
                <a:srgbClr val="FFFF79"/>
              </a:solidFill>
              <a:latin typeface="Algerian" panose="04020705040A02060702" pitchFamily="82" charset="0"/>
            </a:endParaRPr>
          </a:p>
        </p:txBody>
      </p:sp>
      <p:sp>
        <p:nvSpPr>
          <p:cNvPr id="3" name="Content Placeholder 2"/>
          <p:cNvSpPr>
            <a:spLocks noGrp="1"/>
          </p:cNvSpPr>
          <p:nvPr>
            <p:ph idx="1"/>
          </p:nvPr>
        </p:nvSpPr>
        <p:spPr/>
        <p:txBody>
          <a:bodyPr/>
          <a:lstStyle/>
          <a:p>
            <a:pPr marL="0" indent="0">
              <a:buNone/>
            </a:pPr>
            <a:r>
              <a:rPr lang="en-US" sz="2000" b="1" i="1" dirty="0" smtClean="0">
                <a:solidFill>
                  <a:srgbClr val="99CC00"/>
                </a:solidFill>
              </a:rPr>
              <a:t>3 newsletter in EN and 2 in RO were posted on the project platform:</a:t>
            </a:r>
          </a:p>
          <a:p>
            <a:pPr marL="0" indent="0">
              <a:buNone/>
            </a:pPr>
            <a:r>
              <a:rPr lang="en-US" sz="2000" b="1" i="1" dirty="0">
                <a:solidFill>
                  <a:srgbClr val="99CC00"/>
                </a:solidFill>
              </a:rPr>
              <a:t> </a:t>
            </a:r>
            <a:r>
              <a:rPr lang="en-US" sz="2000" b="1" i="1" dirty="0" smtClean="0">
                <a:solidFill>
                  <a:srgbClr val="99CC00"/>
                </a:solidFill>
              </a:rPr>
              <a:t>     - </a:t>
            </a:r>
            <a:r>
              <a:rPr lang="en-US" sz="2000" b="1" i="1" u="sng" dirty="0" smtClean="0">
                <a:solidFill>
                  <a:srgbClr val="99CC00"/>
                </a:solidFill>
              </a:rPr>
              <a:t>first newsletter</a:t>
            </a:r>
            <a:r>
              <a:rPr lang="en-US" sz="2000" b="1" i="1" dirty="0" smtClean="0">
                <a:solidFill>
                  <a:srgbClr val="99CC00"/>
                </a:solidFill>
              </a:rPr>
              <a:t> &gt; what means Montessori method and why we wanted to  </a:t>
            </a:r>
          </a:p>
          <a:p>
            <a:pPr marL="0" indent="0">
              <a:buNone/>
            </a:pPr>
            <a:r>
              <a:rPr lang="en-US" sz="2000" b="1" i="1" dirty="0">
                <a:solidFill>
                  <a:srgbClr val="99CC00"/>
                </a:solidFill>
              </a:rPr>
              <a:t> </a:t>
            </a:r>
            <a:r>
              <a:rPr lang="en-US" sz="2000" b="1" i="1" dirty="0" smtClean="0">
                <a:solidFill>
                  <a:srgbClr val="99CC00"/>
                </a:solidFill>
              </a:rPr>
              <a:t>                                    implement at adults level (</a:t>
            </a:r>
            <a:r>
              <a:rPr lang="en-US" sz="2000" b="1" i="1" dirty="0">
                <a:solidFill>
                  <a:srgbClr val="99CC00"/>
                </a:solidFill>
              </a:rPr>
              <a:t> </a:t>
            </a:r>
            <a:r>
              <a:rPr lang="en-US" sz="2000" b="1" i="1" dirty="0" smtClean="0">
                <a:solidFill>
                  <a:srgbClr val="99CC00"/>
                </a:solidFill>
              </a:rPr>
              <a:t>general information, ideas,  </a:t>
            </a:r>
          </a:p>
          <a:p>
            <a:pPr marL="0" indent="0">
              <a:buNone/>
            </a:pPr>
            <a:r>
              <a:rPr lang="en-US" sz="2000" b="1" i="1" dirty="0">
                <a:solidFill>
                  <a:srgbClr val="99CC00"/>
                </a:solidFill>
              </a:rPr>
              <a:t> </a:t>
            </a:r>
            <a:r>
              <a:rPr lang="en-US" sz="2000" b="1" i="1" dirty="0" smtClean="0">
                <a:solidFill>
                  <a:srgbClr val="99CC00"/>
                </a:solidFill>
              </a:rPr>
              <a:t>     </a:t>
            </a:r>
            <a:r>
              <a:rPr lang="en-US" sz="2000" b="1" i="1" dirty="0">
                <a:solidFill>
                  <a:srgbClr val="99CC00"/>
                </a:solidFill>
              </a:rPr>
              <a:t> - </a:t>
            </a:r>
            <a:r>
              <a:rPr lang="en-US" sz="2000" b="1" i="1" u="sng" dirty="0" smtClean="0">
                <a:solidFill>
                  <a:srgbClr val="99CC00"/>
                </a:solidFill>
              </a:rPr>
              <a:t>second  </a:t>
            </a:r>
            <a:r>
              <a:rPr lang="en-US" sz="2000" b="1" i="1" u="sng" dirty="0">
                <a:solidFill>
                  <a:srgbClr val="99CC00"/>
                </a:solidFill>
              </a:rPr>
              <a:t>newsletter</a:t>
            </a:r>
            <a:r>
              <a:rPr lang="en-US" sz="2000" b="1" i="1" dirty="0">
                <a:solidFill>
                  <a:srgbClr val="99CC00"/>
                </a:solidFill>
              </a:rPr>
              <a:t> </a:t>
            </a:r>
            <a:r>
              <a:rPr lang="en-US" sz="2000" b="1" i="1" dirty="0" smtClean="0">
                <a:solidFill>
                  <a:srgbClr val="99CC00"/>
                </a:solidFill>
              </a:rPr>
              <a:t>&gt; 14  interviews filmed, with experts from all the  </a:t>
            </a:r>
          </a:p>
          <a:p>
            <a:pPr marL="0" indent="0">
              <a:buNone/>
            </a:pPr>
            <a:r>
              <a:rPr lang="en-US" sz="2000" b="1" i="1" dirty="0">
                <a:solidFill>
                  <a:srgbClr val="99CC00"/>
                </a:solidFill>
              </a:rPr>
              <a:t> </a:t>
            </a:r>
            <a:r>
              <a:rPr lang="en-US" sz="2000" b="1" i="1" dirty="0" smtClean="0">
                <a:solidFill>
                  <a:srgbClr val="99CC00"/>
                </a:solidFill>
              </a:rPr>
              <a:t>                                    countries involved (let’s talk about ‘absorbing mind’)</a:t>
            </a:r>
          </a:p>
          <a:p>
            <a:pPr marL="0" indent="0">
              <a:buNone/>
            </a:pPr>
            <a:r>
              <a:rPr lang="en-US" sz="2000" b="1" i="1" dirty="0" smtClean="0">
                <a:solidFill>
                  <a:srgbClr val="99CC00"/>
                </a:solidFill>
              </a:rPr>
              <a:t>      -  </a:t>
            </a:r>
            <a:r>
              <a:rPr lang="en-US" sz="2000" b="1" i="1" u="sng" dirty="0" smtClean="0">
                <a:solidFill>
                  <a:srgbClr val="99CC00"/>
                </a:solidFill>
              </a:rPr>
              <a:t>third </a:t>
            </a:r>
            <a:r>
              <a:rPr lang="en-US" sz="2000" b="1" i="1" u="sng" dirty="0">
                <a:solidFill>
                  <a:srgbClr val="99CC00"/>
                </a:solidFill>
              </a:rPr>
              <a:t>newsletter</a:t>
            </a:r>
            <a:r>
              <a:rPr lang="en-US" sz="2000" b="1" i="1" dirty="0">
                <a:solidFill>
                  <a:srgbClr val="99CC00"/>
                </a:solidFill>
              </a:rPr>
              <a:t> </a:t>
            </a:r>
            <a:r>
              <a:rPr lang="en-US" sz="2000" b="1" i="1" dirty="0" smtClean="0">
                <a:solidFill>
                  <a:srgbClr val="99CC00"/>
                </a:solidFill>
              </a:rPr>
              <a:t>&gt; aspects from national research ( ‘social research’)</a:t>
            </a:r>
          </a:p>
          <a:p>
            <a:pPr marL="0" indent="0">
              <a:buNone/>
            </a:pPr>
            <a:endParaRPr lang="en-US" sz="2000" b="1" i="1" dirty="0" smtClean="0">
              <a:solidFill>
                <a:srgbClr val="FF3300"/>
              </a:solidFill>
            </a:endParaRPr>
          </a:p>
          <a:p>
            <a:pPr marL="0" indent="0">
              <a:buNone/>
            </a:pPr>
            <a:r>
              <a:rPr lang="en-US" sz="2000" b="1" i="1" dirty="0" smtClean="0">
                <a:solidFill>
                  <a:srgbClr val="FF5A33"/>
                </a:solidFill>
              </a:rPr>
              <a:t>IMPACT </a:t>
            </a:r>
            <a:endParaRPr lang="en-US" sz="2000" b="1" i="1" dirty="0">
              <a:solidFill>
                <a:srgbClr val="FF5A33"/>
              </a:solidFill>
            </a:endParaRPr>
          </a:p>
          <a:p>
            <a:pPr marL="0" indent="0">
              <a:buNone/>
            </a:pPr>
            <a:r>
              <a:rPr lang="en-US" sz="2000" b="1" i="1" dirty="0">
                <a:solidFill>
                  <a:srgbClr val="FF5A33"/>
                </a:solidFill>
              </a:rPr>
              <a:t>Articles </a:t>
            </a:r>
            <a:r>
              <a:rPr lang="en-US" sz="2000" b="1" i="1" dirty="0" smtClean="0">
                <a:solidFill>
                  <a:srgbClr val="FF5A33"/>
                </a:solidFill>
              </a:rPr>
              <a:t>were/will </a:t>
            </a:r>
            <a:r>
              <a:rPr lang="en-US" sz="2000" b="1" i="1" dirty="0">
                <a:solidFill>
                  <a:srgbClr val="FF5A33"/>
                </a:solidFill>
              </a:rPr>
              <a:t>be published in </a:t>
            </a:r>
            <a:r>
              <a:rPr lang="en-US" sz="2000" b="1" i="1" dirty="0" smtClean="0">
                <a:solidFill>
                  <a:srgbClr val="FF5A33"/>
                </a:solidFill>
              </a:rPr>
              <a:t>local/national </a:t>
            </a:r>
            <a:r>
              <a:rPr lang="en-US" sz="2000" b="1" i="1" dirty="0">
                <a:solidFill>
                  <a:srgbClr val="FF5A33"/>
                </a:solidFill>
              </a:rPr>
              <a:t>newspapers in the native </a:t>
            </a:r>
            <a:r>
              <a:rPr lang="en-US" sz="2000" b="1" i="1" dirty="0" smtClean="0">
                <a:solidFill>
                  <a:srgbClr val="FF5A33"/>
                </a:solidFill>
              </a:rPr>
              <a:t>language, to stimulate the people interes, for this type of alternative education, for adults in needs</a:t>
            </a: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723" y="507555"/>
            <a:ext cx="13223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888" y="497459"/>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8225" y="445643"/>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02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57" y="287596"/>
            <a:ext cx="8018343" cy="861754"/>
          </a:xfrm>
        </p:spPr>
        <p:txBody>
          <a:bodyPr>
            <a:normAutofit/>
          </a:bodyPr>
          <a:lstStyle/>
          <a:p>
            <a:r>
              <a:rPr lang="en-GB" sz="2800" i="1" dirty="0">
                <a:solidFill>
                  <a:srgbClr val="FFFF79"/>
                </a:solidFill>
                <a:latin typeface="Algerian" pitchFamily="82" charset="0"/>
              </a:rPr>
              <a:t>the newsletters have been distributed </a:t>
            </a:r>
            <a:r>
              <a:rPr lang="en-GB" sz="2800" i="1" dirty="0" smtClean="0">
                <a:solidFill>
                  <a:srgbClr val="FFFF79"/>
                </a:solidFill>
                <a:latin typeface="Algerian" pitchFamily="82" charset="0"/>
              </a:rPr>
              <a:t>:</a:t>
            </a:r>
            <a:endParaRPr lang="en-US" sz="2800" dirty="0">
              <a:solidFill>
                <a:srgbClr val="FFFF79"/>
              </a:solidFill>
              <a:latin typeface="Algerian" pitchFamily="82" charset="0"/>
            </a:endParaRPr>
          </a:p>
        </p:txBody>
      </p:sp>
      <p:sp>
        <p:nvSpPr>
          <p:cNvPr id="3" name="Text Placeholder 2"/>
          <p:cNvSpPr>
            <a:spLocks noGrp="1"/>
          </p:cNvSpPr>
          <p:nvPr>
            <p:ph type="body" sz="half" idx="2"/>
          </p:nvPr>
        </p:nvSpPr>
        <p:spPr>
          <a:xfrm>
            <a:off x="243947" y="1481960"/>
            <a:ext cx="11012222" cy="4423540"/>
          </a:xfrm>
        </p:spPr>
        <p:txBody>
          <a:bodyPr>
            <a:noAutofit/>
          </a:bodyPr>
          <a:lstStyle/>
          <a:p>
            <a:pPr marL="285750" indent="-285750">
              <a:buFont typeface="Arial" pitchFamily="34" charset="0"/>
              <a:buChar char="•"/>
            </a:pPr>
            <a:r>
              <a:rPr lang="en-US" sz="2000" b="1" dirty="0">
                <a:solidFill>
                  <a:srgbClr val="FF5A33"/>
                </a:solidFill>
              </a:rPr>
              <a:t>February, 10 2013 – </a:t>
            </a:r>
            <a:r>
              <a:rPr lang="ro-RO" sz="2000" b="1" dirty="0">
                <a:solidFill>
                  <a:srgbClr val="FF5A33"/>
                </a:solidFill>
              </a:rPr>
              <a:t>ANFPCDEFP - National Agency for Community Programs for Education and Professional</a:t>
            </a:r>
            <a:r>
              <a:rPr lang="ro-RO" sz="2000" b="1" dirty="0"/>
              <a:t>  </a:t>
            </a:r>
            <a:r>
              <a:rPr lang="ro-RO" sz="2000" b="1" dirty="0" smtClean="0">
                <a:solidFill>
                  <a:srgbClr val="99CC00"/>
                </a:solidFill>
              </a:rPr>
              <a:t>- </a:t>
            </a:r>
            <a:r>
              <a:rPr lang="ro-RO" sz="2000" b="1" dirty="0">
                <a:solidFill>
                  <a:srgbClr val="99CC00"/>
                </a:solidFill>
              </a:rPr>
              <a:t>Florentina Anghel – responsible Development.</a:t>
            </a:r>
            <a:r>
              <a:rPr lang="en-US" sz="2000" b="1" dirty="0">
                <a:solidFill>
                  <a:srgbClr val="99CC00"/>
                </a:solidFill>
              </a:rPr>
              <a:t> </a:t>
            </a:r>
            <a:endParaRPr lang="en-US" sz="2000" b="1" dirty="0" smtClean="0">
              <a:solidFill>
                <a:srgbClr val="99CC00"/>
              </a:solidFill>
            </a:endParaRPr>
          </a:p>
          <a:p>
            <a:r>
              <a:rPr lang="en-US" sz="2000" b="1" dirty="0"/>
              <a:t>	</a:t>
            </a:r>
            <a:r>
              <a:rPr lang="en-US" sz="2000" b="1" dirty="0" smtClean="0">
                <a:solidFill>
                  <a:srgbClr val="99CC00"/>
                </a:solidFill>
              </a:rPr>
              <a:t>- </a:t>
            </a:r>
            <a:r>
              <a:rPr lang="en-US" sz="2000" b="1" dirty="0">
                <a:solidFill>
                  <a:srgbClr val="99CC00"/>
                </a:solidFill>
              </a:rPr>
              <a:t>Article “</a:t>
            </a:r>
            <a:r>
              <a:rPr lang="en-IE" sz="2000" b="1" dirty="0">
                <a:solidFill>
                  <a:srgbClr val="99CC00"/>
                </a:solidFill>
              </a:rPr>
              <a:t>Adult Education in Romania” on yahoo </a:t>
            </a:r>
            <a:r>
              <a:rPr lang="en-IE" sz="2000" b="1" dirty="0" err="1">
                <a:solidFill>
                  <a:srgbClr val="99CC00"/>
                </a:solidFill>
              </a:rPr>
              <a:t>grundtvigers</a:t>
            </a:r>
            <a:endParaRPr lang="en-US" sz="2000" b="1" dirty="0">
              <a:solidFill>
                <a:srgbClr val="99CC00"/>
              </a:solidFill>
            </a:endParaRPr>
          </a:p>
          <a:p>
            <a:pPr algn="ctr"/>
            <a:r>
              <a:rPr lang="en-IE" sz="2000" b="1" i="1" dirty="0">
                <a:solidFill>
                  <a:srgbClr val="53A9FF"/>
                </a:solidFill>
              </a:rPr>
              <a:t>groups.yahoo.com/group/</a:t>
            </a:r>
            <a:r>
              <a:rPr lang="en-IE" sz="2000" b="1" i="1" dirty="0" err="1">
                <a:solidFill>
                  <a:srgbClr val="53A9FF"/>
                </a:solidFill>
              </a:rPr>
              <a:t>grundtvigers</a:t>
            </a:r>
            <a:r>
              <a:rPr lang="en-IE" sz="2000" b="1" i="1" dirty="0">
                <a:solidFill>
                  <a:srgbClr val="53A9FF"/>
                </a:solidFill>
              </a:rPr>
              <a:t>/message/5333</a:t>
            </a:r>
            <a:r>
              <a:rPr lang="en-IE" sz="2000" b="1" i="1" dirty="0" smtClean="0">
                <a:solidFill>
                  <a:srgbClr val="53A9FF"/>
                </a:solidFill>
              </a:rPr>
              <a:t>‎</a:t>
            </a:r>
          </a:p>
          <a:p>
            <a:endParaRPr lang="en-US" sz="800" b="1" dirty="0"/>
          </a:p>
          <a:p>
            <a:pPr marL="285750" indent="-285750">
              <a:buFont typeface="Arial" pitchFamily="34" charset="0"/>
              <a:buChar char="•"/>
            </a:pPr>
            <a:r>
              <a:rPr lang="en-US" sz="2000" b="1" dirty="0">
                <a:solidFill>
                  <a:srgbClr val="FF5A33"/>
                </a:solidFill>
              </a:rPr>
              <a:t>July, 24 2013 - </a:t>
            </a:r>
            <a:r>
              <a:rPr lang="ro-RO" sz="2000" b="1" dirty="0">
                <a:solidFill>
                  <a:srgbClr val="FF5A33"/>
                </a:solidFill>
              </a:rPr>
              <a:t>Ziarul de Iasi</a:t>
            </a:r>
            <a:r>
              <a:rPr lang="en-US" sz="2000" b="1" dirty="0">
                <a:solidFill>
                  <a:srgbClr val="FF5A33"/>
                </a:solidFill>
              </a:rPr>
              <a:t> - </a:t>
            </a:r>
            <a:r>
              <a:rPr lang="en-US" sz="2000" b="1" u="sng" dirty="0">
                <a:hlinkClick r:id="rId2"/>
              </a:rPr>
              <a:t>http://</a:t>
            </a:r>
            <a:r>
              <a:rPr lang="en-US" sz="2000" b="1" u="sng" dirty="0" smtClean="0">
                <a:hlinkClick r:id="rId2"/>
              </a:rPr>
              <a:t>www.ziaruldeiasi.ro/invatamant/85-000-de-euro-pentru-trei-licee-din-iasi-care-deruleaza-un-parteneriat-pentru-invatare~ni8o2c</a:t>
            </a:r>
            <a:endParaRPr lang="en-US" sz="2000" b="1" u="sng" dirty="0" smtClean="0"/>
          </a:p>
          <a:p>
            <a:pPr marL="285750" indent="-285750">
              <a:buFont typeface="Arial" pitchFamily="34" charset="0"/>
              <a:buChar char="•"/>
            </a:pPr>
            <a:endParaRPr lang="en-US" sz="800" b="1" u="sng" dirty="0"/>
          </a:p>
          <a:p>
            <a:pPr marL="285750" indent="-285750">
              <a:buFont typeface="Arial" pitchFamily="34" charset="0"/>
              <a:buChar char="•"/>
            </a:pPr>
            <a:r>
              <a:rPr lang="en-US" sz="2000" b="1" dirty="0">
                <a:solidFill>
                  <a:srgbClr val="FF5A33"/>
                </a:solidFill>
              </a:rPr>
              <a:t>November,21 2013 - </a:t>
            </a:r>
            <a:r>
              <a:rPr lang="it-IT" sz="2000" b="1" dirty="0">
                <a:solidFill>
                  <a:srgbClr val="FF5A33"/>
                </a:solidFill>
              </a:rPr>
              <a:t>County School Inspectorate of Iasi </a:t>
            </a:r>
            <a:endParaRPr lang="it-IT" sz="2000" b="1" dirty="0" smtClean="0">
              <a:solidFill>
                <a:srgbClr val="FF5A33"/>
              </a:solidFill>
            </a:endParaRPr>
          </a:p>
          <a:p>
            <a:r>
              <a:rPr lang="it-IT" sz="2000" b="1" dirty="0">
                <a:solidFill>
                  <a:srgbClr val="FF5A33"/>
                </a:solidFill>
              </a:rPr>
              <a:t>	</a:t>
            </a:r>
            <a:r>
              <a:rPr lang="it-IT" sz="2000" b="1" dirty="0" smtClean="0">
                <a:solidFill>
                  <a:srgbClr val="99CC00"/>
                </a:solidFill>
              </a:rPr>
              <a:t>- </a:t>
            </a:r>
            <a:r>
              <a:rPr lang="en-US" sz="2000" b="1" dirty="0">
                <a:solidFill>
                  <a:srgbClr val="99CC00"/>
                </a:solidFill>
              </a:rPr>
              <a:t>The first newsletter was posted on </a:t>
            </a:r>
            <a:r>
              <a:rPr lang="en-US" sz="2000" b="1" dirty="0">
                <a:solidFill>
                  <a:srgbClr val="53A9FF"/>
                </a:solidFill>
              </a:rPr>
              <a:t>the </a:t>
            </a:r>
            <a:r>
              <a:rPr lang="ro-RO" sz="2000" b="1" u="sng" dirty="0">
                <a:solidFill>
                  <a:srgbClr val="53A9FF"/>
                </a:solidFill>
                <a:hlinkClick r:id="rId3"/>
              </a:rPr>
              <a:t>proiecte.isjiasi@yahoo.com</a:t>
            </a:r>
            <a:r>
              <a:rPr lang="ro-RO" sz="2000" b="1" dirty="0">
                <a:solidFill>
                  <a:srgbClr val="53A9FF"/>
                </a:solidFill>
              </a:rPr>
              <a:t> </a:t>
            </a:r>
            <a:endParaRPr lang="en-US" sz="2000" b="1" dirty="0" smtClean="0">
              <a:solidFill>
                <a:srgbClr val="53A9FF"/>
              </a:solidFill>
            </a:endParaRPr>
          </a:p>
          <a:p>
            <a:r>
              <a:rPr lang="en-US" sz="2000" b="1" dirty="0">
                <a:solidFill>
                  <a:srgbClr val="53A9FF"/>
                </a:solidFill>
              </a:rPr>
              <a:t>	</a:t>
            </a:r>
            <a:r>
              <a:rPr lang="ro-RO" sz="2000" b="1" dirty="0" smtClean="0">
                <a:solidFill>
                  <a:srgbClr val="99CC00"/>
                </a:solidFill>
              </a:rPr>
              <a:t>MOMA </a:t>
            </a:r>
            <a:r>
              <a:rPr lang="ro-RO" sz="2000" b="1" dirty="0">
                <a:solidFill>
                  <a:srgbClr val="99CC00"/>
                </a:solidFill>
              </a:rPr>
              <a:t>project popularization and stimulating teachers and schools for their </a:t>
            </a:r>
            <a:r>
              <a:rPr lang="en-US" sz="2000" b="1" dirty="0" smtClean="0">
                <a:solidFill>
                  <a:srgbClr val="99CC00"/>
                </a:solidFill>
              </a:rPr>
              <a:t>	</a:t>
            </a:r>
            <a:r>
              <a:rPr lang="ro-RO" sz="2000" b="1" dirty="0" smtClean="0">
                <a:solidFill>
                  <a:srgbClr val="99CC00"/>
                </a:solidFill>
              </a:rPr>
              <a:t>involvement </a:t>
            </a:r>
            <a:r>
              <a:rPr lang="ro-RO" sz="2000" b="1" dirty="0">
                <a:solidFill>
                  <a:srgbClr val="99CC00"/>
                </a:solidFill>
              </a:rPr>
              <a:t>in the development and future European activities</a:t>
            </a:r>
            <a:endParaRPr lang="en-US" sz="2000" b="1" u="sng" dirty="0">
              <a:solidFill>
                <a:srgbClr val="99CC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900" y="423863"/>
            <a:ext cx="781050" cy="72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7569" y="454024"/>
            <a:ext cx="13223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6169" y="423863"/>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30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14" y="2964825"/>
            <a:ext cx="6229350" cy="733123"/>
          </a:xfrm>
        </p:spPr>
        <p:txBody>
          <a:bodyPr>
            <a:normAutofit/>
          </a:bodyPr>
          <a:lstStyle/>
          <a:p>
            <a:pPr algn="ctr"/>
            <a:r>
              <a:rPr lang="en-US" sz="2800" b="1" i="1" dirty="0">
                <a:solidFill>
                  <a:srgbClr val="FFFF79"/>
                </a:solidFill>
                <a:latin typeface="Algerian" panose="04020705040A02060702" pitchFamily="82" charset="0"/>
              </a:rPr>
              <a:t>5</a:t>
            </a:r>
            <a:r>
              <a:rPr lang="en-US" sz="2800" b="1" i="1" dirty="0" smtClean="0">
                <a:solidFill>
                  <a:srgbClr val="FFFF79"/>
                </a:solidFill>
                <a:latin typeface="Algerian" panose="04020705040A02060702" pitchFamily="82" charset="0"/>
              </a:rPr>
              <a:t>. EUROPEAN BROCHURE</a:t>
            </a:r>
            <a:endParaRPr lang="en-US" sz="2800" b="1" i="1" dirty="0">
              <a:solidFill>
                <a:srgbClr val="FFFF79"/>
              </a:solidFill>
              <a:latin typeface="Algerian" panose="04020705040A02060702" pitchFamily="82" charset="0"/>
            </a:endParaRPr>
          </a:p>
        </p:txBody>
      </p:sp>
      <p:sp>
        <p:nvSpPr>
          <p:cNvPr id="3" name="Content Placeholder 2"/>
          <p:cNvSpPr>
            <a:spLocks noGrp="1"/>
          </p:cNvSpPr>
          <p:nvPr>
            <p:ph idx="1"/>
          </p:nvPr>
        </p:nvSpPr>
        <p:spPr>
          <a:xfrm>
            <a:off x="245268" y="3528810"/>
            <a:ext cx="11946732" cy="3576839"/>
          </a:xfrm>
        </p:spPr>
        <p:txBody>
          <a:bodyPr>
            <a:normAutofit fontScale="77500" lnSpcReduction="20000"/>
          </a:bodyPr>
          <a:lstStyle/>
          <a:p>
            <a:pPr marL="0" indent="0">
              <a:buNone/>
            </a:pPr>
            <a:r>
              <a:rPr lang="en-US" sz="2300" b="1" i="1" dirty="0" smtClean="0">
                <a:solidFill>
                  <a:srgbClr val="99CC00"/>
                </a:solidFill>
              </a:rPr>
              <a:t>28 brochures were made in EN language with ‘social research” developed in all the countries involved </a:t>
            </a:r>
            <a:r>
              <a:rPr lang="en-US" sz="3400" b="1" i="1" dirty="0" smtClean="0">
                <a:solidFill>
                  <a:srgbClr val="99CC00"/>
                </a:solidFill>
              </a:rPr>
              <a:t>:</a:t>
            </a:r>
          </a:p>
          <a:p>
            <a:pPr marL="0" indent="0">
              <a:lnSpc>
                <a:spcPct val="120000"/>
              </a:lnSpc>
              <a:spcBef>
                <a:spcPts val="0"/>
              </a:spcBef>
              <a:buNone/>
            </a:pPr>
            <a:r>
              <a:rPr lang="en-US" sz="3300" b="1" i="1" dirty="0">
                <a:solidFill>
                  <a:srgbClr val="99CC00"/>
                </a:solidFill>
              </a:rPr>
              <a:t> </a:t>
            </a:r>
            <a:r>
              <a:rPr lang="en-US" sz="3300" b="1" i="1" dirty="0" smtClean="0">
                <a:solidFill>
                  <a:srgbClr val="99CC00"/>
                </a:solidFill>
              </a:rPr>
              <a:t>   	</a:t>
            </a:r>
            <a:r>
              <a:rPr lang="en-US" b="1" i="1" dirty="0" smtClean="0">
                <a:solidFill>
                  <a:srgbClr val="99CC00"/>
                </a:solidFill>
              </a:rPr>
              <a:t>- 7 brochures for National Library to obtain ISBN – December, 6, 2013</a:t>
            </a:r>
          </a:p>
          <a:p>
            <a:pPr marL="0" indent="0">
              <a:lnSpc>
                <a:spcPct val="120000"/>
              </a:lnSpc>
              <a:spcBef>
                <a:spcPts val="0"/>
              </a:spcBef>
              <a:buNone/>
            </a:pPr>
            <a:r>
              <a:rPr lang="en-US" b="1" i="1" dirty="0">
                <a:solidFill>
                  <a:srgbClr val="99CC00"/>
                </a:solidFill>
              </a:rPr>
              <a:t> </a:t>
            </a:r>
            <a:r>
              <a:rPr lang="en-US" b="1" i="1" dirty="0" smtClean="0">
                <a:solidFill>
                  <a:srgbClr val="99CC00"/>
                </a:solidFill>
              </a:rPr>
              <a:t>  	 - 8 brochure for the project partners</a:t>
            </a:r>
          </a:p>
          <a:p>
            <a:pPr marL="0" indent="0">
              <a:lnSpc>
                <a:spcPct val="120000"/>
              </a:lnSpc>
              <a:spcBef>
                <a:spcPts val="0"/>
              </a:spcBef>
              <a:buNone/>
            </a:pPr>
            <a:r>
              <a:rPr lang="en-US" b="1" i="1" dirty="0">
                <a:solidFill>
                  <a:srgbClr val="99CC00"/>
                </a:solidFill>
              </a:rPr>
              <a:t> </a:t>
            </a:r>
            <a:r>
              <a:rPr lang="en-US" b="1" i="1" dirty="0" smtClean="0">
                <a:solidFill>
                  <a:srgbClr val="99CC00"/>
                </a:solidFill>
              </a:rPr>
              <a:t>  	 - 5 brochures for Technical College of Transports and Constructions, Iasi</a:t>
            </a:r>
          </a:p>
          <a:p>
            <a:pPr marL="0" indent="0">
              <a:lnSpc>
                <a:spcPct val="120000"/>
              </a:lnSpc>
              <a:spcBef>
                <a:spcPts val="0"/>
              </a:spcBef>
              <a:buNone/>
            </a:pPr>
            <a:r>
              <a:rPr lang="en-US" b="1" i="1" dirty="0">
                <a:solidFill>
                  <a:srgbClr val="99CC00"/>
                </a:solidFill>
              </a:rPr>
              <a:t> </a:t>
            </a:r>
            <a:r>
              <a:rPr lang="en-US" b="1" i="1" dirty="0" smtClean="0">
                <a:solidFill>
                  <a:srgbClr val="99CC00"/>
                </a:solidFill>
              </a:rPr>
              <a:t>  	 - 2 brochures for County School Inspectorate Iasi</a:t>
            </a:r>
          </a:p>
          <a:p>
            <a:pPr marL="0" indent="0">
              <a:lnSpc>
                <a:spcPct val="120000"/>
              </a:lnSpc>
              <a:spcBef>
                <a:spcPts val="0"/>
              </a:spcBef>
              <a:buNone/>
            </a:pPr>
            <a:r>
              <a:rPr lang="en-US" b="1" i="1" dirty="0">
                <a:solidFill>
                  <a:srgbClr val="99CC00"/>
                </a:solidFill>
              </a:rPr>
              <a:t> </a:t>
            </a:r>
            <a:r>
              <a:rPr lang="en-US" b="1" i="1" dirty="0" smtClean="0">
                <a:solidFill>
                  <a:srgbClr val="99CC00"/>
                </a:solidFill>
              </a:rPr>
              <a:t>   	- 2 brochures for stake holders (experts)</a:t>
            </a:r>
          </a:p>
          <a:p>
            <a:pPr marL="0" indent="0">
              <a:lnSpc>
                <a:spcPct val="120000"/>
              </a:lnSpc>
              <a:buNone/>
            </a:pPr>
            <a:r>
              <a:rPr lang="en-US" sz="2100" b="1" i="1" dirty="0">
                <a:solidFill>
                  <a:srgbClr val="FF5A33"/>
                </a:solidFill>
              </a:rPr>
              <a:t>IMPACT </a:t>
            </a:r>
            <a:r>
              <a:rPr lang="en-US" sz="2100" b="1" i="1" dirty="0" smtClean="0">
                <a:solidFill>
                  <a:srgbClr val="FF5A33"/>
                </a:solidFill>
              </a:rPr>
              <a:t>- Informing the authorities and different institutions </a:t>
            </a:r>
            <a:r>
              <a:rPr lang="en-US" sz="2100" b="1" i="1" dirty="0">
                <a:solidFill>
                  <a:srgbClr val="FF5A33"/>
                </a:solidFill>
              </a:rPr>
              <a:t>about the educational </a:t>
            </a:r>
            <a:r>
              <a:rPr lang="en-US" sz="2100" b="1" i="1" dirty="0" smtClean="0">
                <a:solidFill>
                  <a:srgbClr val="FF5A33"/>
                </a:solidFill>
              </a:rPr>
              <a:t>alternative, </a:t>
            </a:r>
            <a:r>
              <a:rPr lang="en-US" sz="2100" b="1" i="1" dirty="0">
                <a:solidFill>
                  <a:srgbClr val="FF5A33"/>
                </a:solidFill>
              </a:rPr>
              <a:t>for </a:t>
            </a:r>
            <a:r>
              <a:rPr lang="en-US" sz="2100" b="1" i="1" dirty="0" smtClean="0">
                <a:solidFill>
                  <a:srgbClr val="FF5A33"/>
                </a:solidFill>
              </a:rPr>
              <a:t>adults in needs to change their life. </a:t>
            </a:r>
            <a:r>
              <a:rPr lang="en-US" sz="2100" b="1" i="1" dirty="0">
                <a:solidFill>
                  <a:srgbClr val="FF5A33"/>
                </a:solidFill>
              </a:rPr>
              <a:t>Improving the lives of adults, distressed, and sustainable growth in the number of adults from disadvantaged groups, which are integrated into society on the basis of personal competence and </a:t>
            </a:r>
            <a:r>
              <a:rPr lang="en-US" sz="2100" b="1" i="1" dirty="0" smtClean="0">
                <a:solidFill>
                  <a:srgbClr val="FF5A33"/>
                </a:solidFill>
              </a:rPr>
              <a:t>socio-professional.   The </a:t>
            </a:r>
            <a:r>
              <a:rPr lang="en-US" sz="2100" b="1" i="1" dirty="0">
                <a:solidFill>
                  <a:srgbClr val="FF5A33"/>
                </a:solidFill>
              </a:rPr>
              <a:t>possibility of including Montessori teaching method approach to adults in national curriculum</a:t>
            </a:r>
            <a:r>
              <a:rPr lang="en-US" sz="2100" b="1" i="1" dirty="0" smtClean="0">
                <a:solidFill>
                  <a:srgbClr val="FF5A33"/>
                </a:solidFill>
              </a:rPr>
              <a:t> </a:t>
            </a:r>
          </a:p>
          <a:p>
            <a:pPr marL="0" indent="0">
              <a:buNone/>
            </a:pPr>
            <a:endParaRPr lang="en-US" sz="2600" dirty="0"/>
          </a:p>
        </p:txBody>
      </p:sp>
      <p:sp>
        <p:nvSpPr>
          <p:cNvPr id="5" name="Title 1"/>
          <p:cNvSpPr txBox="1">
            <a:spLocks/>
          </p:cNvSpPr>
          <p:nvPr/>
        </p:nvSpPr>
        <p:spPr>
          <a:xfrm>
            <a:off x="819150" y="1"/>
            <a:ext cx="6477000" cy="106341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800" b="1" i="1" dirty="0" smtClean="0">
                <a:solidFill>
                  <a:srgbClr val="FFFF79"/>
                </a:solidFill>
                <a:latin typeface="Algerian" panose="04020705040A02060702" pitchFamily="82" charset="0"/>
              </a:rPr>
              <a:t>4. national BROCHURE</a:t>
            </a:r>
            <a:endParaRPr lang="en-US" sz="2800" b="1" i="1" dirty="0">
              <a:solidFill>
                <a:srgbClr val="FFFF79"/>
              </a:solidFill>
              <a:latin typeface="Algerian" panose="04020705040A02060702" pitchFamily="82" charset="0"/>
            </a:endParaRPr>
          </a:p>
        </p:txBody>
      </p:sp>
      <p:sp>
        <p:nvSpPr>
          <p:cNvPr id="6" name="Content Placeholder 2"/>
          <p:cNvSpPr txBox="1">
            <a:spLocks/>
          </p:cNvSpPr>
          <p:nvPr/>
        </p:nvSpPr>
        <p:spPr>
          <a:xfrm>
            <a:off x="245268" y="849843"/>
            <a:ext cx="11679237" cy="233650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000" b="1" i="1" dirty="0" smtClean="0">
                <a:solidFill>
                  <a:srgbClr val="FFFF00"/>
                </a:solidFill>
              </a:rPr>
              <a:t>IMPACT </a:t>
            </a:r>
            <a:r>
              <a:rPr lang="en-US" sz="2000" b="1" i="1" dirty="0" smtClean="0">
                <a:solidFill>
                  <a:srgbClr val="FF5A33"/>
                </a:solidFill>
              </a:rPr>
              <a:t>- </a:t>
            </a:r>
            <a:r>
              <a:rPr lang="ro-RO" sz="1600" b="1" i="1" dirty="0" smtClean="0">
                <a:solidFill>
                  <a:srgbClr val="99CC00"/>
                </a:solidFill>
              </a:rPr>
              <a:t>Innovative </a:t>
            </a:r>
            <a:r>
              <a:rPr lang="ro-RO" sz="1600" b="1" i="1" dirty="0">
                <a:solidFill>
                  <a:srgbClr val="99CC00"/>
                </a:solidFill>
              </a:rPr>
              <a:t>educational approaches and methods to learning and teaching the social competences: the link between the lack of social competences and the participation of the socially vulnerable target-groups to the lifelong learning programs -</a:t>
            </a:r>
            <a:r>
              <a:rPr lang="en-US" sz="1600" b="1" i="1" dirty="0">
                <a:solidFill>
                  <a:srgbClr val="99CC00"/>
                </a:solidFill>
              </a:rPr>
              <a:t>50 books in RO and EN language with ISBN </a:t>
            </a:r>
            <a:r>
              <a:rPr lang="en-US" sz="1600" b="1" i="1" dirty="0" smtClean="0">
                <a:solidFill>
                  <a:srgbClr val="99CC00"/>
                </a:solidFill>
              </a:rPr>
              <a:t>978-606-624-446-6</a:t>
            </a:r>
          </a:p>
          <a:p>
            <a:pPr marL="0" indent="0">
              <a:buNone/>
            </a:pPr>
            <a:r>
              <a:rPr lang="en-US" sz="1600" b="1" i="1" dirty="0" smtClean="0">
                <a:solidFill>
                  <a:srgbClr val="99CC00"/>
                </a:solidFill>
              </a:rPr>
              <a:t>                 - 7 </a:t>
            </a:r>
            <a:r>
              <a:rPr lang="en-US" sz="1600" b="1" i="1" dirty="0">
                <a:solidFill>
                  <a:srgbClr val="99CC00"/>
                </a:solidFill>
              </a:rPr>
              <a:t>brochures for National Library to obtain ISBN – December, 6, 2013</a:t>
            </a:r>
          </a:p>
          <a:p>
            <a:pPr marL="0" indent="0">
              <a:buNone/>
            </a:pPr>
            <a:r>
              <a:rPr lang="en-US" sz="1600" b="1" i="1" dirty="0">
                <a:solidFill>
                  <a:srgbClr val="99CC00"/>
                </a:solidFill>
              </a:rPr>
              <a:t>   	 - </a:t>
            </a:r>
            <a:r>
              <a:rPr lang="en-US" sz="1600" b="1" i="1" dirty="0" smtClean="0">
                <a:solidFill>
                  <a:srgbClr val="99CC00"/>
                </a:solidFill>
              </a:rPr>
              <a:t>2 </a:t>
            </a:r>
            <a:r>
              <a:rPr lang="en-US" sz="1600" b="1" i="1" dirty="0">
                <a:solidFill>
                  <a:srgbClr val="99CC00"/>
                </a:solidFill>
              </a:rPr>
              <a:t>brochure for </a:t>
            </a:r>
            <a:r>
              <a:rPr lang="en-US" sz="1600" b="1" i="1" dirty="0" smtClean="0">
                <a:solidFill>
                  <a:srgbClr val="99CC00"/>
                </a:solidFill>
              </a:rPr>
              <a:t>Teacher Training Centre</a:t>
            </a:r>
            <a:endParaRPr lang="en-US" sz="1600" b="1" i="1" dirty="0">
              <a:solidFill>
                <a:srgbClr val="99CC00"/>
              </a:solidFill>
            </a:endParaRPr>
          </a:p>
          <a:p>
            <a:pPr marL="0" indent="0">
              <a:buNone/>
            </a:pPr>
            <a:r>
              <a:rPr lang="en-US" sz="1600" b="1" i="1" dirty="0">
                <a:solidFill>
                  <a:srgbClr val="99CC00"/>
                </a:solidFill>
              </a:rPr>
              <a:t>   	 - </a:t>
            </a:r>
            <a:r>
              <a:rPr lang="en-US" sz="1600" b="1" i="1" dirty="0" smtClean="0">
                <a:solidFill>
                  <a:srgbClr val="99CC00"/>
                </a:solidFill>
              </a:rPr>
              <a:t>10 </a:t>
            </a:r>
            <a:r>
              <a:rPr lang="en-US" sz="1600" b="1" i="1" dirty="0">
                <a:solidFill>
                  <a:srgbClr val="99CC00"/>
                </a:solidFill>
              </a:rPr>
              <a:t>brochures for Technical College of Transports and Constructions, Iasi</a:t>
            </a:r>
          </a:p>
          <a:p>
            <a:pPr marL="0" indent="0">
              <a:buNone/>
            </a:pPr>
            <a:r>
              <a:rPr lang="en-US" sz="1600" b="1" i="1" dirty="0">
                <a:solidFill>
                  <a:srgbClr val="99CC00"/>
                </a:solidFill>
              </a:rPr>
              <a:t>   	 - 6</a:t>
            </a:r>
            <a:r>
              <a:rPr lang="en-US" sz="1600" b="1" i="1" dirty="0" smtClean="0">
                <a:solidFill>
                  <a:srgbClr val="99CC00"/>
                </a:solidFill>
              </a:rPr>
              <a:t> brochures for County School Inspectorate Iasi</a:t>
            </a:r>
          </a:p>
          <a:p>
            <a:pPr marL="0" indent="0">
              <a:lnSpc>
                <a:spcPct val="110000"/>
              </a:lnSpc>
              <a:spcBef>
                <a:spcPts val="0"/>
              </a:spcBef>
              <a:buNone/>
            </a:pPr>
            <a:r>
              <a:rPr lang="en-US" sz="1600" b="1" i="1" dirty="0" smtClean="0">
                <a:solidFill>
                  <a:srgbClr val="99CC00"/>
                </a:solidFill>
              </a:rPr>
              <a:t>    	-  4 brochures for </a:t>
            </a:r>
            <a:r>
              <a:rPr lang="en-US" sz="1600" b="1" i="1" dirty="0">
                <a:solidFill>
                  <a:srgbClr val="99CC00"/>
                </a:solidFill>
              </a:rPr>
              <a:t>stake holders (experts</a:t>
            </a:r>
            <a:endParaRPr lang="en-US" sz="1600" b="1" i="1" dirty="0" smtClean="0">
              <a:solidFill>
                <a:srgbClr val="99CC00"/>
              </a:solidFill>
            </a:endParaRPr>
          </a:p>
          <a:p>
            <a:pPr marL="0" indent="0">
              <a:buFont typeface="Arial" panose="020B0604020202020204" pitchFamily="34" charset="0"/>
              <a:buNone/>
            </a:pPr>
            <a:endParaRPr lang="en-US" sz="2000" b="1" i="1" dirty="0" smtClean="0">
              <a:solidFill>
                <a:srgbClr val="99CC00"/>
              </a:solidFill>
            </a:endParaRPr>
          </a:p>
          <a:p>
            <a:pPr marL="0" indent="0">
              <a:buFont typeface="Arial" panose="020B0604020202020204" pitchFamily="34" charset="0"/>
              <a:buNone/>
            </a:pP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424" y="57380"/>
            <a:ext cx="132238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5668" y="26425"/>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0164" y="57380"/>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912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31" y="540385"/>
            <a:ext cx="7612219" cy="790106"/>
          </a:xfrm>
        </p:spPr>
        <p:txBody>
          <a:bodyPr>
            <a:normAutofit/>
          </a:bodyPr>
          <a:lstStyle/>
          <a:p>
            <a:pPr algn="ctr"/>
            <a:r>
              <a:rPr lang="en-US" sz="2800" b="1" i="1" dirty="0" smtClean="0">
                <a:solidFill>
                  <a:srgbClr val="FFFF79"/>
                </a:solidFill>
                <a:latin typeface="Algerian" panose="04020705040A02060702" pitchFamily="82" charset="0"/>
              </a:rPr>
              <a:t>6. </a:t>
            </a:r>
            <a:r>
              <a:rPr lang="en-US" sz="2800" b="1" i="1" dirty="0">
                <a:solidFill>
                  <a:srgbClr val="FFFF79"/>
                </a:solidFill>
                <a:latin typeface="Algerian" panose="04020705040A02060702" pitchFamily="82" charset="0"/>
              </a:rPr>
              <a:t>VIDEODOSSIER STEP BY STEP</a:t>
            </a:r>
          </a:p>
        </p:txBody>
      </p:sp>
      <p:sp>
        <p:nvSpPr>
          <p:cNvPr id="3" name="Content Placeholder 2"/>
          <p:cNvSpPr>
            <a:spLocks noGrp="1"/>
          </p:cNvSpPr>
          <p:nvPr>
            <p:ph idx="1"/>
          </p:nvPr>
        </p:nvSpPr>
        <p:spPr>
          <a:xfrm>
            <a:off x="476249" y="1733550"/>
            <a:ext cx="11477625" cy="5285235"/>
          </a:xfrm>
        </p:spPr>
        <p:txBody>
          <a:bodyPr>
            <a:normAutofit/>
          </a:bodyPr>
          <a:lstStyle/>
          <a:p>
            <a:pPr marL="0" indent="0">
              <a:lnSpc>
                <a:spcPct val="130000"/>
              </a:lnSpc>
              <a:buNone/>
            </a:pPr>
            <a:r>
              <a:rPr lang="en-US" sz="2000" b="1" i="1" dirty="0" smtClean="0">
                <a:solidFill>
                  <a:srgbClr val="99CC00"/>
                </a:solidFill>
              </a:rPr>
              <a:t>- 3 video dossiers ( May 22, May 25, June 19 2013) presented in school, partner institution, School Inspectorate, Teacher Training Centre ,in the </a:t>
            </a:r>
            <a:r>
              <a:rPr lang="ro-RO" sz="2000" b="1" i="1" dirty="0">
                <a:solidFill>
                  <a:srgbClr val="99CC00"/>
                </a:solidFill>
              </a:rPr>
              <a:t>Workshop Project living/ A paradigm, two training systems: Anglo Saxon and Romanian</a:t>
            </a:r>
            <a:endParaRPr lang="en-US" sz="2000" b="1" i="1" dirty="0" smtClean="0">
              <a:solidFill>
                <a:srgbClr val="99CC00"/>
              </a:solidFill>
            </a:endParaRPr>
          </a:p>
          <a:p>
            <a:pPr marL="0" indent="0">
              <a:lnSpc>
                <a:spcPct val="130000"/>
              </a:lnSpc>
              <a:buNone/>
            </a:pPr>
            <a:endParaRPr lang="en-US" sz="800" b="1" i="1" dirty="0">
              <a:solidFill>
                <a:srgbClr val="FF3300"/>
              </a:solidFill>
            </a:endParaRPr>
          </a:p>
          <a:p>
            <a:pPr marL="0" indent="0">
              <a:lnSpc>
                <a:spcPct val="130000"/>
              </a:lnSpc>
              <a:buNone/>
            </a:pPr>
            <a:r>
              <a:rPr lang="en-US" sz="2000" b="1" i="1" dirty="0" smtClean="0">
                <a:solidFill>
                  <a:schemeClr val="accent6">
                    <a:lumMod val="60000"/>
                    <a:lumOff val="40000"/>
                  </a:schemeClr>
                </a:solidFill>
              </a:rPr>
              <a:t>IT IS NECESSARY TO RECEIVE FROM ALL PARTNERS SHORT FILMS, PHOTOS, FLYERS , OTHER IMPACT DOCUMENTS</a:t>
            </a:r>
          </a:p>
          <a:p>
            <a:pPr marL="0" indent="0">
              <a:lnSpc>
                <a:spcPct val="130000"/>
              </a:lnSpc>
              <a:buNone/>
            </a:pPr>
            <a:endParaRPr lang="en-US" sz="800" b="1" i="1" dirty="0">
              <a:solidFill>
                <a:srgbClr val="FF3300"/>
              </a:solidFill>
            </a:endParaRPr>
          </a:p>
          <a:p>
            <a:pPr marL="0" indent="0">
              <a:lnSpc>
                <a:spcPct val="130000"/>
              </a:lnSpc>
              <a:buNone/>
            </a:pPr>
            <a:r>
              <a:rPr lang="en-US" sz="2000" b="1" i="1" dirty="0" smtClean="0">
                <a:solidFill>
                  <a:srgbClr val="FF7757"/>
                </a:solidFill>
              </a:rPr>
              <a:t>IMPACT </a:t>
            </a:r>
          </a:p>
          <a:p>
            <a:pPr marL="0" indent="0">
              <a:lnSpc>
                <a:spcPct val="130000"/>
              </a:lnSpc>
              <a:buNone/>
            </a:pPr>
            <a:r>
              <a:rPr lang="en-US" sz="2000" b="1" i="1" dirty="0" smtClean="0">
                <a:solidFill>
                  <a:srgbClr val="FF7757"/>
                </a:solidFill>
              </a:rPr>
              <a:t>The </a:t>
            </a:r>
            <a:r>
              <a:rPr lang="en-US" sz="2000" b="1" i="1" dirty="0">
                <a:solidFill>
                  <a:srgbClr val="FF7757"/>
                </a:solidFill>
              </a:rPr>
              <a:t>video has made ​​it a commitment to long-term, able to ensure stability and improving the quality of the educational targets and integrate the results of the current experiment in alternative teaching strategies, capacity development approach that seeks adult in difficulty to integrate </a:t>
            </a:r>
            <a:r>
              <a:rPr lang="en-US" sz="2000" b="1" i="1" dirty="0" smtClean="0">
                <a:solidFill>
                  <a:srgbClr val="FF7757"/>
                </a:solidFill>
              </a:rPr>
              <a:t>social</a:t>
            </a:r>
            <a:endParaRPr lang="en-US" sz="2000" b="1" dirty="0">
              <a:solidFill>
                <a:srgbClr val="FF7757"/>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9763" y="540385"/>
            <a:ext cx="13223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5038" y="510224"/>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2975" y="480061"/>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1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66" y="606818"/>
            <a:ext cx="8059784" cy="916784"/>
          </a:xfrm>
        </p:spPr>
        <p:txBody>
          <a:bodyPr>
            <a:noAutofit/>
          </a:bodyPr>
          <a:lstStyle/>
          <a:p>
            <a:pPr algn="ctr"/>
            <a:r>
              <a:rPr lang="en-US" sz="2600" b="1" i="1" dirty="0" smtClean="0">
                <a:solidFill>
                  <a:srgbClr val="FFFF79"/>
                </a:solidFill>
                <a:latin typeface="Algerian" pitchFamily="82" charset="0"/>
              </a:rPr>
              <a:t>7. the </a:t>
            </a:r>
            <a:r>
              <a:rPr lang="en-US" sz="2600" b="1" i="1" dirty="0">
                <a:solidFill>
                  <a:srgbClr val="FFFF79"/>
                </a:solidFill>
                <a:latin typeface="Algerian" pitchFamily="82" charset="0"/>
              </a:rPr>
              <a:t>websites where the project website </a:t>
            </a:r>
            <a:r>
              <a:rPr lang="en-US" sz="2600" b="1" i="1" dirty="0" smtClean="0">
                <a:solidFill>
                  <a:srgbClr val="FFFF79"/>
                </a:solidFill>
                <a:latin typeface="Algerian" pitchFamily="82" charset="0"/>
              </a:rPr>
              <a:t/>
            </a:r>
            <a:br>
              <a:rPr lang="en-US" sz="2600" b="1" i="1" dirty="0" smtClean="0">
                <a:solidFill>
                  <a:srgbClr val="FFFF79"/>
                </a:solidFill>
                <a:latin typeface="Algerian" pitchFamily="82" charset="0"/>
              </a:rPr>
            </a:br>
            <a:r>
              <a:rPr lang="en-US" sz="2600" b="1" i="1" dirty="0" smtClean="0">
                <a:solidFill>
                  <a:srgbClr val="FFFF79"/>
                </a:solidFill>
                <a:latin typeface="Algerian" pitchFamily="82" charset="0"/>
              </a:rPr>
              <a:t>has </a:t>
            </a:r>
            <a:r>
              <a:rPr lang="en-US" sz="2600" b="1" i="1" dirty="0">
                <a:solidFill>
                  <a:srgbClr val="FFFF79"/>
                </a:solidFill>
                <a:latin typeface="Algerian" pitchFamily="82" charset="0"/>
              </a:rPr>
              <a:t>been diffused</a:t>
            </a:r>
            <a:endParaRPr lang="en-US" sz="2600" b="1" dirty="0">
              <a:solidFill>
                <a:srgbClr val="FFFF79"/>
              </a:solidFill>
              <a:latin typeface="Algerian" pitchFamily="82" charset="0"/>
            </a:endParaRPr>
          </a:p>
        </p:txBody>
      </p:sp>
      <p:sp>
        <p:nvSpPr>
          <p:cNvPr id="4" name="Text Placeholder 3"/>
          <p:cNvSpPr>
            <a:spLocks noGrp="1"/>
          </p:cNvSpPr>
          <p:nvPr>
            <p:ph type="body" sz="half" idx="2"/>
          </p:nvPr>
        </p:nvSpPr>
        <p:spPr>
          <a:xfrm>
            <a:off x="293688" y="1780847"/>
            <a:ext cx="11517312" cy="4734253"/>
          </a:xfrm>
        </p:spPr>
        <p:txBody>
          <a:bodyPr>
            <a:normAutofit/>
          </a:bodyPr>
          <a:lstStyle/>
          <a:p>
            <a:pPr marL="342900" lvl="0" indent="-342900">
              <a:buFont typeface="Wingdings" pitchFamily="2" charset="2"/>
              <a:buChar char="§"/>
            </a:pPr>
            <a:r>
              <a:rPr lang="en-IE" sz="2000" b="1" i="1" dirty="0">
                <a:solidFill>
                  <a:srgbClr val="FF7757"/>
                </a:solidFill>
              </a:rPr>
              <a:t>project presentation in </a:t>
            </a:r>
            <a:r>
              <a:rPr lang="en-IE" sz="2000" b="1" i="1" dirty="0" err="1">
                <a:solidFill>
                  <a:srgbClr val="FF7757"/>
                </a:solidFill>
              </a:rPr>
              <a:t>prezi</a:t>
            </a:r>
            <a:r>
              <a:rPr lang="en-IE" sz="2000" b="1" i="1" dirty="0">
                <a:solidFill>
                  <a:srgbClr val="FF7757"/>
                </a:solidFill>
              </a:rPr>
              <a:t> : </a:t>
            </a:r>
            <a:r>
              <a:rPr lang="en-IE" sz="2000" b="1" i="1" dirty="0" smtClean="0">
                <a:solidFill>
                  <a:srgbClr val="FF7757"/>
                </a:solidFill>
              </a:rPr>
              <a:t>17.12.2012</a:t>
            </a:r>
            <a:endParaRPr lang="en-US" sz="2000" b="1" i="1" dirty="0" smtClean="0">
              <a:solidFill>
                <a:srgbClr val="FF7757"/>
              </a:solidFill>
            </a:endParaRPr>
          </a:p>
          <a:p>
            <a:pPr algn="ctr" defTabSz="690563"/>
            <a:r>
              <a:rPr lang="en-IE" sz="2000" b="1" i="1" u="sng" dirty="0" smtClean="0">
                <a:solidFill>
                  <a:schemeClr val="tx1">
                    <a:lumMod val="75000"/>
                  </a:schemeClr>
                </a:solidFill>
                <a:hlinkClick r:id="rId2"/>
              </a:rPr>
              <a:t>http://prezi.com/mifjy-wql6ts/montesori-project/</a:t>
            </a:r>
            <a:endParaRPr lang="en-IE" sz="2000" b="1" i="1" u="sng" dirty="0" smtClean="0">
              <a:solidFill>
                <a:schemeClr val="tx1">
                  <a:lumMod val="75000"/>
                </a:schemeClr>
              </a:solidFill>
            </a:endParaRPr>
          </a:p>
          <a:p>
            <a:pPr algn="ctr"/>
            <a:endParaRPr lang="en-US" sz="2000" b="1" i="1" dirty="0">
              <a:solidFill>
                <a:schemeClr val="tx1">
                  <a:lumMod val="75000"/>
                </a:schemeClr>
              </a:solidFill>
            </a:endParaRPr>
          </a:p>
          <a:p>
            <a:pPr marL="342900" lvl="0" indent="-342900">
              <a:buFont typeface="Arial" pitchFamily="34" charset="0"/>
              <a:buChar char="•"/>
            </a:pPr>
            <a:r>
              <a:rPr lang="en-IE" sz="2000" b="1" i="1" dirty="0">
                <a:solidFill>
                  <a:srgbClr val="FF7757"/>
                </a:solidFill>
              </a:rPr>
              <a:t>project presentation  on the site of School inspectorate - </a:t>
            </a:r>
            <a:r>
              <a:rPr lang="it-IT" sz="2000" b="1" i="1" dirty="0">
                <a:solidFill>
                  <a:srgbClr val="FF7757"/>
                </a:solidFill>
              </a:rPr>
              <a:t>27 .01.2013 </a:t>
            </a:r>
            <a:endParaRPr lang="it-IT" sz="2000" b="1" i="1" dirty="0" smtClean="0">
              <a:solidFill>
                <a:srgbClr val="FF7757"/>
              </a:solidFill>
            </a:endParaRPr>
          </a:p>
          <a:p>
            <a:pPr lvl="0" algn="ctr"/>
            <a:r>
              <a:rPr lang="it-IT" sz="2000" b="1" i="1" u="sng" dirty="0" smtClean="0">
                <a:solidFill>
                  <a:srgbClr val="53A9FF"/>
                </a:solidFill>
              </a:rPr>
              <a:t>www.</a:t>
            </a:r>
            <a:r>
              <a:rPr lang="en-IE" sz="2000" b="1" i="1" u="sng" dirty="0">
                <a:solidFill>
                  <a:srgbClr val="C40827"/>
                </a:solidFill>
                <a:hlinkClick r:id="rId3"/>
              </a:rPr>
              <a:t>proiecte.isjiasi@yahoo.com</a:t>
            </a:r>
            <a:endParaRPr lang="en-US" sz="2000" b="1" i="1" dirty="0">
              <a:solidFill>
                <a:srgbClr val="C40827"/>
              </a:solidFill>
            </a:endParaRPr>
          </a:p>
          <a:p>
            <a:pPr marL="342900" lvl="0" indent="-342900">
              <a:buFont typeface="Arial" pitchFamily="34" charset="0"/>
              <a:buChar char="•"/>
            </a:pPr>
            <a:r>
              <a:rPr lang="en-IE" sz="2000" b="1" i="1" dirty="0">
                <a:solidFill>
                  <a:srgbClr val="FF7757"/>
                </a:solidFill>
              </a:rPr>
              <a:t>Interview </a:t>
            </a:r>
            <a:r>
              <a:rPr lang="en-IE" sz="2000" b="1" i="1" dirty="0" err="1">
                <a:solidFill>
                  <a:srgbClr val="FF7757"/>
                </a:solidFill>
              </a:rPr>
              <a:t>Matei</a:t>
            </a:r>
            <a:r>
              <a:rPr lang="en-IE" sz="2000" b="1" i="1" dirty="0">
                <a:solidFill>
                  <a:srgbClr val="FF7757"/>
                </a:solidFill>
              </a:rPr>
              <a:t> Elena – expert MOMA - 12.11.2013 </a:t>
            </a:r>
            <a:endParaRPr lang="en-IE" sz="2000" b="1" i="1" dirty="0" smtClean="0">
              <a:solidFill>
                <a:srgbClr val="FF7757"/>
              </a:solidFill>
            </a:endParaRPr>
          </a:p>
          <a:p>
            <a:pPr lvl="0" algn="ctr"/>
            <a:r>
              <a:rPr lang="en-IE" sz="2000" b="1" i="1" u="sng" dirty="0" smtClean="0">
                <a:solidFill>
                  <a:srgbClr val="C40827"/>
                </a:solidFill>
                <a:hlinkClick r:id="rId4"/>
              </a:rPr>
              <a:t>http</a:t>
            </a:r>
            <a:r>
              <a:rPr lang="en-IE" sz="2000" b="1" i="1" u="sng" dirty="0">
                <a:solidFill>
                  <a:srgbClr val="C40827"/>
                </a:solidFill>
                <a:hlinkClick r:id="rId4"/>
              </a:rPr>
              <a:t>://www.youtube.com/watch?v=DSwXEBdyhJk&amp;feature=youtu.be</a:t>
            </a:r>
            <a:endParaRPr lang="en-US" sz="2000" b="1" i="1" dirty="0">
              <a:solidFill>
                <a:srgbClr val="C40827"/>
              </a:solidFill>
            </a:endParaRPr>
          </a:p>
          <a:p>
            <a:pPr marL="342900" lvl="0" indent="-342900">
              <a:buFont typeface="Arial" pitchFamily="34" charset="0"/>
              <a:buChar char="•"/>
            </a:pPr>
            <a:r>
              <a:rPr lang="en-IE" sz="2000" b="1" i="1" dirty="0">
                <a:solidFill>
                  <a:srgbClr val="FF7757"/>
                </a:solidFill>
              </a:rPr>
              <a:t>Interview Marius </a:t>
            </a:r>
            <a:r>
              <a:rPr lang="en-IE" sz="2000" b="1" i="1" dirty="0" err="1">
                <a:solidFill>
                  <a:srgbClr val="FF7757"/>
                </a:solidFill>
              </a:rPr>
              <a:t>Vulpe</a:t>
            </a:r>
            <a:r>
              <a:rPr lang="en-IE" sz="2000" b="1" i="1" dirty="0">
                <a:solidFill>
                  <a:srgbClr val="FF7757"/>
                </a:solidFill>
              </a:rPr>
              <a:t> – expert MOMA - </a:t>
            </a:r>
            <a:r>
              <a:rPr lang="en-IE" sz="2000" b="1" i="1" dirty="0" smtClean="0">
                <a:solidFill>
                  <a:srgbClr val="FF7757"/>
                </a:solidFill>
              </a:rPr>
              <a:t>12.11.2013</a:t>
            </a:r>
          </a:p>
          <a:p>
            <a:pPr algn="ctr"/>
            <a:r>
              <a:rPr lang="en-IE" sz="2000" b="1" i="1" u="sng" dirty="0" smtClean="0">
                <a:solidFill>
                  <a:srgbClr val="C40827"/>
                </a:solidFill>
                <a:hlinkClick r:id="rId5"/>
              </a:rPr>
              <a:t>http</a:t>
            </a:r>
            <a:r>
              <a:rPr lang="en-IE" sz="2000" b="1" i="1" u="sng" dirty="0">
                <a:solidFill>
                  <a:srgbClr val="C40827"/>
                </a:solidFill>
                <a:hlinkClick r:id="rId5"/>
              </a:rPr>
              <a:t>://www.youtube.com/watch?v=95k1nqpNTbQ&amp;feature=youtu.be</a:t>
            </a:r>
            <a:endParaRPr lang="en-US" sz="2000" b="1" i="1" dirty="0">
              <a:solidFill>
                <a:srgbClr val="C40827"/>
              </a:solidFill>
            </a:endParaRPr>
          </a:p>
          <a:p>
            <a:pPr marL="342900" lvl="0" indent="-342900">
              <a:buFont typeface="Arial" pitchFamily="34" charset="0"/>
              <a:buChar char="•"/>
            </a:pPr>
            <a:r>
              <a:rPr lang="en-US" sz="2000" b="1" i="1" dirty="0">
                <a:solidFill>
                  <a:srgbClr val="FF7757"/>
                </a:solidFill>
              </a:rPr>
              <a:t>Article published in the “ </a:t>
            </a:r>
            <a:r>
              <a:rPr lang="en-US" sz="2000" b="1" i="1" dirty="0" err="1">
                <a:solidFill>
                  <a:srgbClr val="FF7757"/>
                </a:solidFill>
              </a:rPr>
              <a:t>Ziarul</a:t>
            </a:r>
            <a:r>
              <a:rPr lang="en-US" sz="2000" b="1" i="1" dirty="0">
                <a:solidFill>
                  <a:srgbClr val="FF7757"/>
                </a:solidFill>
              </a:rPr>
              <a:t> de Iasi” newspaper -  - 24.07.2013</a:t>
            </a:r>
          </a:p>
          <a:p>
            <a:pPr algn="ctr"/>
            <a:r>
              <a:rPr lang="en-US" sz="2000" b="1" i="1" u="sng" dirty="0">
                <a:solidFill>
                  <a:srgbClr val="C40827"/>
                </a:solidFill>
                <a:hlinkClick r:id="rId6"/>
              </a:rPr>
              <a:t>http://www.ziaruldeiasi.ro/invatamant/85-000-de-euro-pentru-trei-licee-din-iasi-care-deruleaza-un-parteneriat-pentru-invatare~ni8o2c</a:t>
            </a:r>
            <a:r>
              <a:rPr lang="en-US" sz="2000" b="1" i="1" dirty="0">
                <a:solidFill>
                  <a:srgbClr val="C40827"/>
                </a:solidFill>
              </a:rPr>
              <a:t>  </a:t>
            </a: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86913" y="400047"/>
            <a:ext cx="13223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4088" y="369886"/>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0125" y="339723"/>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01175" y="1837691"/>
            <a:ext cx="1956593" cy="112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072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52814"/>
            <a:ext cx="3124200" cy="912027"/>
          </a:xfrm>
        </p:spPr>
        <p:txBody>
          <a:bodyPr>
            <a:normAutofit/>
          </a:bodyPr>
          <a:lstStyle/>
          <a:p>
            <a:pPr algn="ctr"/>
            <a:r>
              <a:rPr lang="en-US" sz="3200" b="1" i="1" dirty="0" smtClean="0">
                <a:solidFill>
                  <a:srgbClr val="FFFF79"/>
                </a:solidFill>
                <a:latin typeface="Algerian" pitchFamily="82" charset="0"/>
              </a:rPr>
              <a:t>8. ACTIVITIES</a:t>
            </a:r>
            <a:endParaRPr lang="en-US" sz="3200" b="1" i="1" dirty="0">
              <a:solidFill>
                <a:srgbClr val="FFFF79"/>
              </a:solidFill>
              <a:latin typeface="Algerian" pitchFamily="82" charset="0"/>
            </a:endParaRPr>
          </a:p>
        </p:txBody>
      </p:sp>
      <p:sp>
        <p:nvSpPr>
          <p:cNvPr id="3" name="Content Placeholder 2"/>
          <p:cNvSpPr>
            <a:spLocks noGrp="1"/>
          </p:cNvSpPr>
          <p:nvPr>
            <p:ph idx="1"/>
          </p:nvPr>
        </p:nvSpPr>
        <p:spPr>
          <a:xfrm>
            <a:off x="285749" y="1562100"/>
            <a:ext cx="11649075" cy="4933950"/>
          </a:xfrm>
        </p:spPr>
        <p:txBody>
          <a:bodyPr>
            <a:noAutofit/>
          </a:bodyPr>
          <a:lstStyle/>
          <a:p>
            <a:pPr marL="0" indent="0">
              <a:lnSpc>
                <a:spcPct val="130000"/>
              </a:lnSpc>
              <a:buNone/>
            </a:pPr>
            <a:r>
              <a:rPr lang="en-US" sz="2000" b="1" i="1" dirty="0">
                <a:solidFill>
                  <a:srgbClr val="FF7757"/>
                </a:solidFill>
              </a:rPr>
              <a:t>1. </a:t>
            </a:r>
            <a:r>
              <a:rPr lang="ro-RO" sz="2000" b="1" i="1" dirty="0">
                <a:solidFill>
                  <a:srgbClr val="FF7757"/>
                </a:solidFill>
              </a:rPr>
              <a:t>Meeting for the partnership / collaboration protocols with different institutions, corresponding to the target group of the project</a:t>
            </a:r>
            <a:r>
              <a:rPr lang="en-US" sz="2000" b="1" i="1" dirty="0">
                <a:solidFill>
                  <a:srgbClr val="FF7757"/>
                </a:solidFill>
              </a:rPr>
              <a:t> </a:t>
            </a:r>
            <a:r>
              <a:rPr lang="en-US" sz="2000" b="1" i="1" dirty="0">
                <a:solidFill>
                  <a:srgbClr val="99CC00"/>
                </a:solidFill>
              </a:rPr>
              <a:t>(05.03.2013, 05.03.2013, 17.03.2013, 15.11.2013) at Technical College of Transports, Iasi – RO, Penitentiary of Iasi and General Directorate for Assistance and Protection of Adults - Adult Residential Center</a:t>
            </a:r>
          </a:p>
          <a:p>
            <a:pPr marL="0" indent="0">
              <a:buNone/>
            </a:pPr>
            <a:r>
              <a:rPr lang="en-US" sz="800" b="1" dirty="0"/>
              <a:t>	</a:t>
            </a:r>
            <a:endParaRPr lang="en-US" sz="800" b="1" dirty="0" smtClean="0"/>
          </a:p>
          <a:p>
            <a:pPr marL="0" indent="0">
              <a:buNone/>
            </a:pPr>
            <a:r>
              <a:rPr lang="en-US" sz="2000" b="1" dirty="0" smtClean="0">
                <a:solidFill>
                  <a:srgbClr val="FF7757"/>
                </a:solidFill>
              </a:rPr>
              <a:t>	</a:t>
            </a:r>
            <a:r>
              <a:rPr lang="ro-RO" sz="2000" b="1" dirty="0" smtClean="0">
                <a:solidFill>
                  <a:srgbClr val="FF7757"/>
                </a:solidFill>
              </a:rPr>
              <a:t>Description </a:t>
            </a:r>
            <a:r>
              <a:rPr lang="ro-RO" sz="2000" b="1" dirty="0">
                <a:solidFill>
                  <a:srgbClr val="FF7757"/>
                </a:solidFill>
              </a:rPr>
              <a:t>of the activity</a:t>
            </a:r>
            <a:endParaRPr lang="en-US" sz="2000" dirty="0">
              <a:solidFill>
                <a:srgbClr val="FF7757"/>
              </a:solidFill>
            </a:endParaRPr>
          </a:p>
          <a:p>
            <a:r>
              <a:rPr lang="ro-RO" sz="2000" i="1" dirty="0">
                <a:solidFill>
                  <a:srgbClr val="53A9FF"/>
                </a:solidFill>
              </a:rPr>
              <a:t>Maintaining and developing the</a:t>
            </a:r>
            <a:r>
              <a:rPr lang="en-US" sz="2000" i="1" dirty="0">
                <a:solidFill>
                  <a:srgbClr val="53A9FF"/>
                </a:solidFill>
              </a:rPr>
              <a:t> collaboration with institutions involved (stake holders)</a:t>
            </a:r>
            <a:endParaRPr lang="en-US" sz="2000" dirty="0">
              <a:solidFill>
                <a:srgbClr val="53A9FF"/>
              </a:solidFill>
            </a:endParaRPr>
          </a:p>
          <a:p>
            <a:pPr lvl="1"/>
            <a:r>
              <a:rPr lang="en-US" sz="1800" i="1" dirty="0">
                <a:solidFill>
                  <a:srgbClr val="53A9FF"/>
                </a:solidFill>
              </a:rPr>
              <a:t>Iasi Penitentiary (director + 3 persons)</a:t>
            </a:r>
            <a:endParaRPr lang="en-US" sz="1800" dirty="0">
              <a:solidFill>
                <a:srgbClr val="53A9FF"/>
              </a:solidFill>
            </a:endParaRPr>
          </a:p>
          <a:p>
            <a:pPr lvl="1"/>
            <a:r>
              <a:rPr lang="en-US" sz="1800" i="1" dirty="0">
                <a:solidFill>
                  <a:srgbClr val="53A9FF"/>
                </a:solidFill>
              </a:rPr>
              <a:t>41 School of Iasi Penitentiary(director + 2  persons)</a:t>
            </a:r>
            <a:endParaRPr lang="en-US" sz="1800" dirty="0">
              <a:solidFill>
                <a:srgbClr val="53A9FF"/>
              </a:solidFill>
            </a:endParaRPr>
          </a:p>
          <a:p>
            <a:pPr lvl="1"/>
            <a:r>
              <a:rPr lang="en-US" sz="1800" i="1" dirty="0">
                <a:solidFill>
                  <a:srgbClr val="53A9FF"/>
                </a:solidFill>
              </a:rPr>
              <a:t>General Directorate for Assistance and Protection of Adults - Adult Residential Center(3 persons)</a:t>
            </a:r>
            <a:endParaRPr lang="en-US" sz="1800" dirty="0">
              <a:solidFill>
                <a:srgbClr val="53A9FF"/>
              </a:solidFill>
            </a:endParaRPr>
          </a:p>
          <a:p>
            <a:pPr lvl="1"/>
            <a:r>
              <a:rPr lang="en-US" sz="1800" i="1" dirty="0">
                <a:solidFill>
                  <a:srgbClr val="53A9FF"/>
                </a:solidFill>
              </a:rPr>
              <a:t>County Agency for Employment, Iasi AJOFM(director + 1  person)</a:t>
            </a:r>
            <a:endParaRPr lang="en-US" sz="1800" dirty="0">
              <a:solidFill>
                <a:srgbClr val="53A9FF"/>
              </a:solidFill>
            </a:endParaRPr>
          </a:p>
          <a:p>
            <a:pPr lvl="1"/>
            <a:r>
              <a:rPr lang="en-US" sz="1800" i="1" dirty="0">
                <a:solidFill>
                  <a:srgbClr val="53A9FF"/>
                </a:solidFill>
              </a:rPr>
              <a:t>Foundation "Equal opportunities for women (director)</a:t>
            </a:r>
            <a:endParaRPr lang="en-US" sz="1800" dirty="0">
              <a:solidFill>
                <a:srgbClr val="53A9FF"/>
              </a:solidFill>
            </a:endParaRPr>
          </a:p>
          <a:p>
            <a:pPr lvl="1"/>
            <a:r>
              <a:rPr lang="en-GB" sz="1800" i="1" dirty="0">
                <a:solidFill>
                  <a:srgbClr val="53A9FF"/>
                </a:solidFill>
              </a:rPr>
              <a:t>Teacher’s Training Centre of Iasi (partner) (</a:t>
            </a:r>
            <a:r>
              <a:rPr lang="en-US" sz="1800" i="1" dirty="0">
                <a:solidFill>
                  <a:srgbClr val="53A9FF"/>
                </a:solidFill>
              </a:rPr>
              <a:t>(director + 1  person)</a:t>
            </a:r>
            <a:endParaRPr lang="en-US" sz="1800" dirty="0">
              <a:solidFill>
                <a:srgbClr val="53A9FF"/>
              </a:solidFill>
            </a:endParaRPr>
          </a:p>
          <a:p>
            <a:pPr lvl="1"/>
            <a:r>
              <a:rPr lang="en-US" sz="1800" i="1" dirty="0">
                <a:solidFill>
                  <a:srgbClr val="53A9FF"/>
                </a:solidFill>
              </a:rPr>
              <a:t>Protocol signed with stake holders</a:t>
            </a:r>
            <a:endParaRPr lang="en-US" sz="1800" dirty="0">
              <a:solidFill>
                <a:srgbClr val="53A9FF"/>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7556" y="476248"/>
            <a:ext cx="1322387"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988" y="415924"/>
            <a:ext cx="85883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7275" y="446085"/>
            <a:ext cx="78105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44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Custom 5">
      <a:dk1>
        <a:srgbClr val="2D0B83"/>
      </a:dk1>
      <a:lt1>
        <a:sysClr val="window" lastClr="FFFFFF"/>
      </a:lt1>
      <a:dk2>
        <a:srgbClr val="72002C"/>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227</TotalTime>
  <Words>597</Words>
  <Application>Microsoft Office PowerPoint</Application>
  <PresentationFormat>Custom</PresentationFormat>
  <Paragraphs>109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Vapor Trail</vt:lpstr>
      <vt:lpstr>MOMA – MoNTESSORI Method for Orienting and Motivating Adults</vt:lpstr>
      <vt:lpstr>1. LOGO  - The visual impact  -  Creating distinctive  graphic  symbol </vt:lpstr>
      <vt:lpstr>2.  Interviews  with   experts</vt:lpstr>
      <vt:lpstr>    3. NEWSLETTER</vt:lpstr>
      <vt:lpstr>the newsletters have been distributed :</vt:lpstr>
      <vt:lpstr>5. EUROPEAN BROCHURE</vt:lpstr>
      <vt:lpstr>6. VIDEODOSSIER STEP BY STEP</vt:lpstr>
      <vt:lpstr>7. the websites where the project website  has been diffused</vt:lpstr>
      <vt:lpstr>8. ACTIVITIES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MOMA – MoNTESSORI Method for Orienting and Motivating Adults</dc:title>
  <dc:creator>Mihaela Poroch</dc:creator>
  <cp:lastModifiedBy>Mihaela Poroch</cp:lastModifiedBy>
  <cp:revision>34</cp:revision>
  <dcterms:created xsi:type="dcterms:W3CDTF">2013-12-09T11:40:51Z</dcterms:created>
  <dcterms:modified xsi:type="dcterms:W3CDTF">2013-12-11T09:42:05Z</dcterms:modified>
</cp:coreProperties>
</file>